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2"/>
  </p:notesMasterIdLst>
  <p:sldIdLst>
    <p:sldId id="256" r:id="rId2"/>
    <p:sldId id="257" r:id="rId3"/>
    <p:sldId id="284" r:id="rId4"/>
    <p:sldId id="285" r:id="rId5"/>
    <p:sldId id="286" r:id="rId6"/>
    <p:sldId id="276" r:id="rId7"/>
    <p:sldId id="277" r:id="rId8"/>
    <p:sldId id="278" r:id="rId9"/>
    <p:sldId id="293" r:id="rId10"/>
    <p:sldId id="280" r:id="rId11"/>
    <p:sldId id="281" r:id="rId12"/>
    <p:sldId id="282" r:id="rId13"/>
    <p:sldId id="294" r:id="rId14"/>
    <p:sldId id="295" r:id="rId15"/>
    <p:sldId id="296" r:id="rId16"/>
    <p:sldId id="287" r:id="rId17"/>
    <p:sldId id="297" r:id="rId18"/>
    <p:sldId id="290" r:id="rId19"/>
    <p:sldId id="291" r:id="rId20"/>
    <p:sldId id="299" r:id="rId21"/>
    <p:sldId id="279" r:id="rId22"/>
    <p:sldId id="300" r:id="rId23"/>
    <p:sldId id="301" r:id="rId24"/>
    <p:sldId id="283" r:id="rId25"/>
    <p:sldId id="302" r:id="rId26"/>
    <p:sldId id="303" r:id="rId27"/>
    <p:sldId id="304" r:id="rId28"/>
    <p:sldId id="305" r:id="rId29"/>
    <p:sldId id="292" r:id="rId30"/>
    <p:sldId id="288"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三木 康平" initials="三木" lastIdx="1" clrIdx="0">
    <p:extLst>
      <p:ext uri="{19B8F6BF-5375-455C-9EA6-DF929625EA0E}">
        <p15:presenceInfo xmlns:p15="http://schemas.microsoft.com/office/powerpoint/2012/main" userId="eeb392e7d082194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3399FF"/>
    <a:srgbClr val="0066FF"/>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78" autoAdjust="0"/>
    <p:restoredTop sz="94660"/>
  </p:normalViewPr>
  <p:slideViewPr>
    <p:cSldViewPr snapToGrid="0">
      <p:cViewPr varScale="1">
        <p:scale>
          <a:sx n="83" d="100"/>
          <a:sy n="83" d="100"/>
        </p:scale>
        <p:origin x="60"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F9963A-ACFA-4D71-BFA2-78ABD357489A}" type="datetimeFigureOut">
              <a:rPr kumimoji="1" lang="ja-JP" altLang="en-US" smtClean="0"/>
              <a:t>2021/4/20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79D484-E5F1-4BEC-BCFA-18D3C9E25C57}" type="slidenum">
              <a:rPr kumimoji="1" lang="ja-JP" altLang="en-US" smtClean="0"/>
              <a:t>‹#›</a:t>
            </a:fld>
            <a:endParaRPr kumimoji="1" lang="ja-JP" altLang="en-US"/>
          </a:p>
        </p:txBody>
      </p:sp>
    </p:spTree>
    <p:extLst>
      <p:ext uri="{BB962C8B-B14F-4D97-AF65-F5344CB8AC3E}">
        <p14:creationId xmlns:p14="http://schemas.microsoft.com/office/powerpoint/2010/main" val="314603200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E67683E-546C-49BB-B8E9-CA746185A107}" type="slidenum">
              <a:rPr kumimoji="1" lang="ja-JP" altLang="en-US" smtClean="0"/>
              <a:t>20</a:t>
            </a:fld>
            <a:endParaRPr kumimoji="1" lang="ja-JP" altLang="en-US"/>
          </a:p>
        </p:txBody>
      </p:sp>
    </p:spTree>
    <p:extLst>
      <p:ext uri="{BB962C8B-B14F-4D97-AF65-F5344CB8AC3E}">
        <p14:creationId xmlns:p14="http://schemas.microsoft.com/office/powerpoint/2010/main" val="3593614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E67683E-546C-49BB-B8E9-CA746185A107}" type="slidenum">
              <a:rPr kumimoji="1" lang="ja-JP" altLang="en-US" smtClean="0"/>
              <a:t>21</a:t>
            </a:fld>
            <a:endParaRPr kumimoji="1" lang="ja-JP" altLang="en-US"/>
          </a:p>
        </p:txBody>
      </p:sp>
    </p:spTree>
    <p:extLst>
      <p:ext uri="{BB962C8B-B14F-4D97-AF65-F5344CB8AC3E}">
        <p14:creationId xmlns:p14="http://schemas.microsoft.com/office/powerpoint/2010/main" val="2701799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E67683E-546C-49BB-B8E9-CA746185A107}" type="slidenum">
              <a:rPr kumimoji="1" lang="ja-JP" altLang="en-US" smtClean="0"/>
              <a:t>22</a:t>
            </a:fld>
            <a:endParaRPr kumimoji="1" lang="ja-JP" altLang="en-US"/>
          </a:p>
        </p:txBody>
      </p:sp>
    </p:spTree>
    <p:extLst>
      <p:ext uri="{BB962C8B-B14F-4D97-AF65-F5344CB8AC3E}">
        <p14:creationId xmlns:p14="http://schemas.microsoft.com/office/powerpoint/2010/main" val="4226846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E67683E-546C-49BB-B8E9-CA746185A107}" type="slidenum">
              <a:rPr kumimoji="1" lang="ja-JP" altLang="en-US" smtClean="0"/>
              <a:t>23</a:t>
            </a:fld>
            <a:endParaRPr kumimoji="1" lang="ja-JP" altLang="en-US"/>
          </a:p>
        </p:txBody>
      </p:sp>
    </p:spTree>
    <p:extLst>
      <p:ext uri="{BB962C8B-B14F-4D97-AF65-F5344CB8AC3E}">
        <p14:creationId xmlns:p14="http://schemas.microsoft.com/office/powerpoint/2010/main" val="4150851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E67683E-546C-49BB-B8E9-CA746185A107}" type="slidenum">
              <a:rPr kumimoji="1" lang="ja-JP" altLang="en-US" smtClean="0"/>
              <a:t>24</a:t>
            </a:fld>
            <a:endParaRPr kumimoji="1" lang="ja-JP" altLang="en-US"/>
          </a:p>
        </p:txBody>
      </p:sp>
    </p:spTree>
    <p:extLst>
      <p:ext uri="{BB962C8B-B14F-4D97-AF65-F5344CB8AC3E}">
        <p14:creationId xmlns:p14="http://schemas.microsoft.com/office/powerpoint/2010/main" val="401059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E67683E-546C-49BB-B8E9-CA746185A107}" type="slidenum">
              <a:rPr kumimoji="1" lang="ja-JP" altLang="en-US" smtClean="0"/>
              <a:t>25</a:t>
            </a:fld>
            <a:endParaRPr kumimoji="1" lang="ja-JP" altLang="en-US"/>
          </a:p>
        </p:txBody>
      </p:sp>
    </p:spTree>
    <p:extLst>
      <p:ext uri="{BB962C8B-B14F-4D97-AF65-F5344CB8AC3E}">
        <p14:creationId xmlns:p14="http://schemas.microsoft.com/office/powerpoint/2010/main" val="505880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E67683E-546C-49BB-B8E9-CA746185A107}" type="slidenum">
              <a:rPr kumimoji="1" lang="ja-JP" altLang="en-US" smtClean="0"/>
              <a:t>26</a:t>
            </a:fld>
            <a:endParaRPr kumimoji="1" lang="ja-JP" altLang="en-US"/>
          </a:p>
        </p:txBody>
      </p:sp>
    </p:spTree>
    <p:extLst>
      <p:ext uri="{BB962C8B-B14F-4D97-AF65-F5344CB8AC3E}">
        <p14:creationId xmlns:p14="http://schemas.microsoft.com/office/powerpoint/2010/main" val="2744591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E67683E-546C-49BB-B8E9-CA746185A107}" type="slidenum">
              <a:rPr kumimoji="1" lang="ja-JP" altLang="en-US" smtClean="0"/>
              <a:t>27</a:t>
            </a:fld>
            <a:endParaRPr kumimoji="1" lang="ja-JP" altLang="en-US"/>
          </a:p>
        </p:txBody>
      </p:sp>
    </p:spTree>
    <p:extLst>
      <p:ext uri="{BB962C8B-B14F-4D97-AF65-F5344CB8AC3E}">
        <p14:creationId xmlns:p14="http://schemas.microsoft.com/office/powerpoint/2010/main" val="3231507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E67683E-546C-49BB-B8E9-CA746185A107}" type="slidenum">
              <a:rPr kumimoji="1" lang="ja-JP" altLang="en-US" smtClean="0"/>
              <a:t>28</a:t>
            </a:fld>
            <a:endParaRPr kumimoji="1" lang="ja-JP" altLang="en-US"/>
          </a:p>
        </p:txBody>
      </p:sp>
    </p:spTree>
    <p:extLst>
      <p:ext uri="{BB962C8B-B14F-4D97-AF65-F5344CB8AC3E}">
        <p14:creationId xmlns:p14="http://schemas.microsoft.com/office/powerpoint/2010/main" val="3605001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B7F2210-E08F-498E-9BBC-96DBE3870136}" type="datetimeFigureOut">
              <a:rPr kumimoji="1" lang="ja-JP" altLang="en-US" smtClean="0"/>
              <a:t>2021/4/20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585177E-FA2C-4815-85B1-1A17C9235A8E}" type="slidenum">
              <a:rPr kumimoji="1" lang="ja-JP" altLang="en-US" smtClean="0"/>
              <a:t>‹#›</a:t>
            </a:fld>
            <a:endParaRPr kumimoji="1" lang="ja-JP" altLang="en-US"/>
          </a:p>
        </p:txBody>
      </p:sp>
    </p:spTree>
    <p:extLst>
      <p:ext uri="{BB962C8B-B14F-4D97-AF65-F5344CB8AC3E}">
        <p14:creationId xmlns:p14="http://schemas.microsoft.com/office/powerpoint/2010/main" val="2269612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B7F2210-E08F-498E-9BBC-96DBE3870136}" type="datetimeFigureOut">
              <a:rPr kumimoji="1" lang="ja-JP" altLang="en-US" smtClean="0"/>
              <a:t>2021/4/20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585177E-FA2C-4815-85B1-1A17C9235A8E}" type="slidenum">
              <a:rPr kumimoji="1" lang="ja-JP" altLang="en-US" smtClean="0"/>
              <a:t>‹#›</a:t>
            </a:fld>
            <a:endParaRPr kumimoji="1" lang="ja-JP" altLang="en-US"/>
          </a:p>
        </p:txBody>
      </p:sp>
    </p:spTree>
    <p:extLst>
      <p:ext uri="{BB962C8B-B14F-4D97-AF65-F5344CB8AC3E}">
        <p14:creationId xmlns:p14="http://schemas.microsoft.com/office/powerpoint/2010/main" val="2284954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B7F2210-E08F-498E-9BBC-96DBE3870136}" type="datetimeFigureOut">
              <a:rPr kumimoji="1" lang="ja-JP" altLang="en-US" smtClean="0"/>
              <a:t>2021/4/20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585177E-FA2C-4815-85B1-1A17C9235A8E}" type="slidenum">
              <a:rPr kumimoji="1" lang="ja-JP" altLang="en-US" smtClean="0"/>
              <a:t>‹#›</a:t>
            </a:fld>
            <a:endParaRPr kumimoji="1" lang="ja-JP" altLang="en-US"/>
          </a:p>
        </p:txBody>
      </p:sp>
    </p:spTree>
    <p:extLst>
      <p:ext uri="{BB962C8B-B14F-4D97-AF65-F5344CB8AC3E}">
        <p14:creationId xmlns:p14="http://schemas.microsoft.com/office/powerpoint/2010/main" val="2196129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B7F2210-E08F-498E-9BBC-96DBE3870136}" type="datetimeFigureOut">
              <a:rPr kumimoji="1" lang="ja-JP" altLang="en-US" smtClean="0"/>
              <a:t>2021/4/20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585177E-FA2C-4815-85B1-1A17C9235A8E}" type="slidenum">
              <a:rPr kumimoji="1" lang="ja-JP" altLang="en-US" smtClean="0"/>
              <a:t>‹#›</a:t>
            </a:fld>
            <a:endParaRPr kumimoji="1" lang="ja-JP" altLang="en-US"/>
          </a:p>
        </p:txBody>
      </p:sp>
    </p:spTree>
    <p:extLst>
      <p:ext uri="{BB962C8B-B14F-4D97-AF65-F5344CB8AC3E}">
        <p14:creationId xmlns:p14="http://schemas.microsoft.com/office/powerpoint/2010/main" val="3621704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B7F2210-E08F-498E-9BBC-96DBE3870136}" type="datetimeFigureOut">
              <a:rPr kumimoji="1" lang="ja-JP" altLang="en-US" smtClean="0"/>
              <a:t>2021/4/20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585177E-FA2C-4815-85B1-1A17C9235A8E}" type="slidenum">
              <a:rPr kumimoji="1" lang="ja-JP" altLang="en-US" smtClean="0"/>
              <a:t>‹#›</a:t>
            </a:fld>
            <a:endParaRPr kumimoji="1" lang="ja-JP" altLang="en-US"/>
          </a:p>
        </p:txBody>
      </p:sp>
    </p:spTree>
    <p:extLst>
      <p:ext uri="{BB962C8B-B14F-4D97-AF65-F5344CB8AC3E}">
        <p14:creationId xmlns:p14="http://schemas.microsoft.com/office/powerpoint/2010/main" val="1727272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B7F2210-E08F-498E-9BBC-96DBE3870136}" type="datetimeFigureOut">
              <a:rPr kumimoji="1" lang="ja-JP" altLang="en-US" smtClean="0"/>
              <a:t>2021/4/20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585177E-FA2C-4815-85B1-1A17C9235A8E}" type="slidenum">
              <a:rPr kumimoji="1" lang="ja-JP" altLang="en-US" smtClean="0"/>
              <a:t>‹#›</a:t>
            </a:fld>
            <a:endParaRPr kumimoji="1" lang="ja-JP" altLang="en-US"/>
          </a:p>
        </p:txBody>
      </p:sp>
    </p:spTree>
    <p:extLst>
      <p:ext uri="{BB962C8B-B14F-4D97-AF65-F5344CB8AC3E}">
        <p14:creationId xmlns:p14="http://schemas.microsoft.com/office/powerpoint/2010/main" val="2159664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B7F2210-E08F-498E-9BBC-96DBE3870136}" type="datetimeFigureOut">
              <a:rPr kumimoji="1" lang="ja-JP" altLang="en-US" smtClean="0"/>
              <a:t>2021/4/20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585177E-FA2C-4815-85B1-1A17C9235A8E}" type="slidenum">
              <a:rPr kumimoji="1" lang="ja-JP" altLang="en-US" smtClean="0"/>
              <a:t>‹#›</a:t>
            </a:fld>
            <a:endParaRPr kumimoji="1" lang="ja-JP" altLang="en-US"/>
          </a:p>
        </p:txBody>
      </p:sp>
    </p:spTree>
    <p:extLst>
      <p:ext uri="{BB962C8B-B14F-4D97-AF65-F5344CB8AC3E}">
        <p14:creationId xmlns:p14="http://schemas.microsoft.com/office/powerpoint/2010/main" val="2149070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B7F2210-E08F-498E-9BBC-96DBE3870136}" type="datetimeFigureOut">
              <a:rPr kumimoji="1" lang="ja-JP" altLang="en-US" smtClean="0"/>
              <a:t>2021/4/20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585177E-FA2C-4815-85B1-1A17C9235A8E}" type="slidenum">
              <a:rPr kumimoji="1" lang="ja-JP" altLang="en-US" smtClean="0"/>
              <a:t>‹#›</a:t>
            </a:fld>
            <a:endParaRPr kumimoji="1" lang="ja-JP" altLang="en-US"/>
          </a:p>
        </p:txBody>
      </p:sp>
    </p:spTree>
    <p:extLst>
      <p:ext uri="{BB962C8B-B14F-4D97-AF65-F5344CB8AC3E}">
        <p14:creationId xmlns:p14="http://schemas.microsoft.com/office/powerpoint/2010/main" val="72592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7F2210-E08F-498E-9BBC-96DBE3870136}" type="datetimeFigureOut">
              <a:rPr kumimoji="1" lang="ja-JP" altLang="en-US" smtClean="0"/>
              <a:t>2021/4/20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585177E-FA2C-4815-85B1-1A17C9235A8E}" type="slidenum">
              <a:rPr kumimoji="1" lang="ja-JP" altLang="en-US" smtClean="0"/>
              <a:t>‹#›</a:t>
            </a:fld>
            <a:endParaRPr kumimoji="1" lang="ja-JP" altLang="en-US"/>
          </a:p>
        </p:txBody>
      </p:sp>
    </p:spTree>
    <p:extLst>
      <p:ext uri="{BB962C8B-B14F-4D97-AF65-F5344CB8AC3E}">
        <p14:creationId xmlns:p14="http://schemas.microsoft.com/office/powerpoint/2010/main" val="3418272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B7F2210-E08F-498E-9BBC-96DBE3870136}" type="datetimeFigureOut">
              <a:rPr kumimoji="1" lang="ja-JP" altLang="en-US" smtClean="0"/>
              <a:t>2021/4/20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585177E-FA2C-4815-85B1-1A17C9235A8E}" type="slidenum">
              <a:rPr kumimoji="1" lang="ja-JP" altLang="en-US" smtClean="0"/>
              <a:t>‹#›</a:t>
            </a:fld>
            <a:endParaRPr kumimoji="1" lang="ja-JP" altLang="en-US"/>
          </a:p>
        </p:txBody>
      </p:sp>
    </p:spTree>
    <p:extLst>
      <p:ext uri="{BB962C8B-B14F-4D97-AF65-F5344CB8AC3E}">
        <p14:creationId xmlns:p14="http://schemas.microsoft.com/office/powerpoint/2010/main" val="4383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B7F2210-E08F-498E-9BBC-96DBE3870136}" type="datetimeFigureOut">
              <a:rPr kumimoji="1" lang="ja-JP" altLang="en-US" smtClean="0"/>
              <a:t>2021/4/20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585177E-FA2C-4815-85B1-1A17C9235A8E}" type="slidenum">
              <a:rPr kumimoji="1" lang="ja-JP" altLang="en-US" smtClean="0"/>
              <a:t>‹#›</a:t>
            </a:fld>
            <a:endParaRPr kumimoji="1" lang="ja-JP" altLang="en-US"/>
          </a:p>
        </p:txBody>
      </p:sp>
    </p:spTree>
    <p:extLst>
      <p:ext uri="{BB962C8B-B14F-4D97-AF65-F5344CB8AC3E}">
        <p14:creationId xmlns:p14="http://schemas.microsoft.com/office/powerpoint/2010/main" val="396712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7F2210-E08F-498E-9BBC-96DBE3870136}" type="datetimeFigureOut">
              <a:rPr kumimoji="1" lang="ja-JP" altLang="en-US" smtClean="0"/>
              <a:t>2021/4/20</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85177E-FA2C-4815-85B1-1A17C9235A8E}" type="slidenum">
              <a:rPr kumimoji="1" lang="ja-JP" altLang="en-US" smtClean="0"/>
              <a:t>‹#›</a:t>
            </a:fld>
            <a:endParaRPr kumimoji="1" lang="ja-JP" altLang="en-US"/>
          </a:p>
        </p:txBody>
      </p:sp>
    </p:spTree>
    <p:extLst>
      <p:ext uri="{BB962C8B-B14F-4D97-AF65-F5344CB8AC3E}">
        <p14:creationId xmlns:p14="http://schemas.microsoft.com/office/powerpoint/2010/main" val="419465189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image" Target="../media/image8.emf"/><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emf"/><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4.emf"/><Relationship Id="rId4" Type="http://schemas.openxmlformats.org/officeDocument/2006/relationships/image" Target="../media/image12.emf"/></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15.emf"/><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6.png"/><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NULL"/><Relationship Id="rId14" Type="http://schemas.openxmlformats.org/officeDocument/2006/relationships/image" Target="NUL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image" Target="../media/image30.jp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7604C7-CDD7-48C3-8EFB-57DC6C9B738B}"/>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B8596D9B-81F3-4346-8DE2-E5D476039F9B}"/>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015412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四角形: 角を丸くする 38">
            <a:extLst>
              <a:ext uri="{FF2B5EF4-FFF2-40B4-BE49-F238E27FC236}">
                <a16:creationId xmlns:a16="http://schemas.microsoft.com/office/drawing/2014/main" id="{C943AB49-C624-4DF3-9C7E-7E399AD7ECF1}"/>
              </a:ext>
            </a:extLst>
          </p:cNvPr>
          <p:cNvSpPr/>
          <p:nvPr/>
        </p:nvSpPr>
        <p:spPr>
          <a:xfrm>
            <a:off x="5069219" y="3489430"/>
            <a:ext cx="4045225" cy="3302000"/>
          </a:xfrm>
          <a:prstGeom prst="roundRect">
            <a:avLst>
              <a:gd name="adj" fmla="val 4359"/>
            </a:avLst>
          </a:prstGeom>
          <a:solidFill>
            <a:schemeClr val="bg2">
              <a:lumMod val="75000"/>
            </a:schemeClr>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95000"/>
                </a:schemeClr>
              </a:solidFill>
            </a:endParaRPr>
          </a:p>
        </p:txBody>
      </p:sp>
      <p:sp>
        <p:nvSpPr>
          <p:cNvPr id="7" name="四角形: 角を丸くする 6">
            <a:extLst>
              <a:ext uri="{FF2B5EF4-FFF2-40B4-BE49-F238E27FC236}">
                <a16:creationId xmlns:a16="http://schemas.microsoft.com/office/drawing/2014/main" id="{2B7C237F-B46F-4F13-ACE2-1AD0EE3FD0F3}"/>
              </a:ext>
            </a:extLst>
          </p:cNvPr>
          <p:cNvSpPr/>
          <p:nvPr/>
        </p:nvSpPr>
        <p:spPr>
          <a:xfrm>
            <a:off x="79937" y="3494831"/>
            <a:ext cx="4917266" cy="3302000"/>
          </a:xfrm>
          <a:prstGeom prst="roundRect">
            <a:avLst>
              <a:gd name="adj" fmla="val 4359"/>
            </a:avLst>
          </a:prstGeom>
          <a:solidFill>
            <a:schemeClr val="bg1">
              <a:lumMod val="75000"/>
              <a:lumOff val="25000"/>
            </a:schemeClr>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95000"/>
                </a:schemeClr>
              </a:solidFill>
            </a:endParaRPr>
          </a:p>
        </p:txBody>
      </p:sp>
      <p:sp>
        <p:nvSpPr>
          <p:cNvPr id="3" name="テキスト ボックス 2">
            <a:extLst>
              <a:ext uri="{FF2B5EF4-FFF2-40B4-BE49-F238E27FC236}">
                <a16:creationId xmlns:a16="http://schemas.microsoft.com/office/drawing/2014/main" id="{CD8881B8-2C45-450D-9A85-CAFE175A8DFA}"/>
              </a:ext>
            </a:extLst>
          </p:cNvPr>
          <p:cNvSpPr txBox="1"/>
          <p:nvPr/>
        </p:nvSpPr>
        <p:spPr>
          <a:xfrm>
            <a:off x="234166" y="494781"/>
            <a:ext cx="7649901" cy="1107996"/>
          </a:xfrm>
          <a:prstGeom prst="rect">
            <a:avLst/>
          </a:prstGeom>
          <a:noFill/>
        </p:spPr>
        <p:txBody>
          <a:bodyPr wrap="square" rtlCol="0">
            <a:spAutoFit/>
          </a:bodyPr>
          <a:lstStyle/>
          <a:p>
            <a:r>
              <a:rPr kumimoji="1" lang="ja-JP" altLang="en-US" sz="2400" b="1" dirty="0">
                <a:solidFill>
                  <a:schemeClr val="tx1">
                    <a:lumMod val="95000"/>
                  </a:schemeClr>
                </a:solidFill>
              </a:rPr>
              <a:t>コンピュータを用いた探索や推論</a:t>
            </a:r>
            <a:endParaRPr kumimoji="1" lang="en-US" altLang="ja-JP" sz="2400" b="1" dirty="0">
              <a:solidFill>
                <a:schemeClr val="tx1">
                  <a:lumMod val="95000"/>
                </a:schemeClr>
              </a:solidFill>
            </a:endParaRPr>
          </a:p>
          <a:p>
            <a:r>
              <a:rPr kumimoji="1" lang="en-US" altLang="ja-JP" sz="2400" dirty="0">
                <a:solidFill>
                  <a:schemeClr val="tx1">
                    <a:lumMod val="75000"/>
                  </a:schemeClr>
                </a:solidFill>
              </a:rPr>
              <a:t>	</a:t>
            </a:r>
            <a:r>
              <a:rPr kumimoji="1" lang="ja-JP" altLang="en-US" dirty="0">
                <a:solidFill>
                  <a:schemeClr val="tx1">
                    <a:lumMod val="95000"/>
                  </a:schemeClr>
                </a:solidFill>
              </a:rPr>
              <a:t>ルールとゴールが決められた問題に対して，ゴールにたどり着ける</a:t>
            </a:r>
            <a:endParaRPr kumimoji="1" lang="en-US" altLang="ja-JP" dirty="0">
              <a:solidFill>
                <a:schemeClr val="tx1">
                  <a:lumMod val="95000"/>
                </a:schemeClr>
              </a:solidFill>
            </a:endParaRPr>
          </a:p>
          <a:p>
            <a:r>
              <a:rPr kumimoji="1" lang="en-US" altLang="ja-JP" dirty="0">
                <a:solidFill>
                  <a:schemeClr val="tx1">
                    <a:lumMod val="95000"/>
                  </a:schemeClr>
                </a:solidFill>
              </a:rPr>
              <a:t>	</a:t>
            </a:r>
            <a:r>
              <a:rPr kumimoji="1" lang="ja-JP" altLang="en-US" dirty="0">
                <a:solidFill>
                  <a:schemeClr val="tx1">
                    <a:lumMod val="95000"/>
                  </a:schemeClr>
                </a:solidFill>
              </a:rPr>
              <a:t>ような選択しを選んでいくもの</a:t>
            </a:r>
            <a:r>
              <a:rPr kumimoji="1" lang="ja-JP" altLang="en-US" dirty="0">
                <a:solidFill>
                  <a:schemeClr val="tx1">
                    <a:lumMod val="75000"/>
                  </a:schemeClr>
                </a:solidFill>
              </a:rPr>
              <a:t>（</a:t>
            </a:r>
            <a:r>
              <a:rPr kumimoji="1" lang="ja-JP" altLang="en-US" b="1" dirty="0">
                <a:solidFill>
                  <a:srgbClr val="FF6600"/>
                </a:solidFill>
              </a:rPr>
              <a:t>トイ・プロブレム</a:t>
            </a:r>
            <a:r>
              <a:rPr kumimoji="1" lang="ja-JP" altLang="en-US" dirty="0">
                <a:solidFill>
                  <a:schemeClr val="tx1">
                    <a:lumMod val="75000"/>
                  </a:schemeClr>
                </a:solidFill>
              </a:rPr>
              <a:t>）</a:t>
            </a:r>
          </a:p>
        </p:txBody>
      </p:sp>
      <p:pic>
        <p:nvPicPr>
          <p:cNvPr id="9" name="図 8">
            <a:extLst>
              <a:ext uri="{FF2B5EF4-FFF2-40B4-BE49-F238E27FC236}">
                <a16:creationId xmlns:a16="http://schemas.microsoft.com/office/drawing/2014/main" id="{D9C01B37-BE51-4892-A1E5-E583C5B77207}"/>
              </a:ext>
            </a:extLst>
          </p:cNvPr>
          <p:cNvPicPr>
            <a:picLocks noChangeAspect="1"/>
          </p:cNvPicPr>
          <p:nvPr/>
        </p:nvPicPr>
        <p:blipFill>
          <a:blip r:embed="rId2"/>
          <a:stretch>
            <a:fillRect/>
          </a:stretch>
        </p:blipFill>
        <p:spPr>
          <a:xfrm>
            <a:off x="273307" y="4396355"/>
            <a:ext cx="1583803" cy="1583803"/>
          </a:xfrm>
          <a:prstGeom prst="rect">
            <a:avLst/>
          </a:prstGeom>
        </p:spPr>
      </p:pic>
      <p:sp>
        <p:nvSpPr>
          <p:cNvPr id="10" name="テキスト ボックス 9">
            <a:extLst>
              <a:ext uri="{FF2B5EF4-FFF2-40B4-BE49-F238E27FC236}">
                <a16:creationId xmlns:a16="http://schemas.microsoft.com/office/drawing/2014/main" id="{BE894113-2469-4A65-9E82-576A8D29F9CB}"/>
              </a:ext>
            </a:extLst>
          </p:cNvPr>
          <p:cNvSpPr txBox="1"/>
          <p:nvPr/>
        </p:nvSpPr>
        <p:spPr>
          <a:xfrm>
            <a:off x="128563" y="5980158"/>
            <a:ext cx="2031321" cy="461665"/>
          </a:xfrm>
          <a:prstGeom prst="rect">
            <a:avLst/>
          </a:prstGeom>
          <a:noFill/>
        </p:spPr>
        <p:txBody>
          <a:bodyPr wrap="square" rtlCol="0">
            <a:spAutoFit/>
          </a:bodyPr>
          <a:lstStyle/>
          <a:p>
            <a:r>
              <a:rPr kumimoji="1" lang="en-US" altLang="ja-JP" sz="1200" dirty="0">
                <a:solidFill>
                  <a:schemeClr val="tx1">
                    <a:lumMod val="95000"/>
                  </a:schemeClr>
                </a:solidFill>
              </a:rPr>
              <a:t>https://www.irasutoya.com/2014/10/blogpost_766.html</a:t>
            </a:r>
            <a:endParaRPr kumimoji="1" lang="ja-JP" altLang="en-US" sz="1200" dirty="0">
              <a:solidFill>
                <a:schemeClr val="tx1">
                  <a:lumMod val="95000"/>
                </a:schemeClr>
              </a:solidFill>
            </a:endParaRPr>
          </a:p>
        </p:txBody>
      </p:sp>
      <p:sp>
        <p:nvSpPr>
          <p:cNvPr id="11" name="テキスト ボックス 10">
            <a:extLst>
              <a:ext uri="{FF2B5EF4-FFF2-40B4-BE49-F238E27FC236}">
                <a16:creationId xmlns:a16="http://schemas.microsoft.com/office/drawing/2014/main" id="{B0FD5C3D-4650-4600-AF34-FC08AD4BB815}"/>
              </a:ext>
            </a:extLst>
          </p:cNvPr>
          <p:cNvSpPr txBox="1"/>
          <p:nvPr/>
        </p:nvSpPr>
        <p:spPr>
          <a:xfrm>
            <a:off x="80915" y="3656906"/>
            <a:ext cx="2031325" cy="646331"/>
          </a:xfrm>
          <a:prstGeom prst="rect">
            <a:avLst/>
          </a:prstGeom>
          <a:noFill/>
        </p:spPr>
        <p:txBody>
          <a:bodyPr wrap="none" rtlCol="0">
            <a:spAutoFit/>
          </a:bodyPr>
          <a:lstStyle/>
          <a:p>
            <a:r>
              <a:rPr kumimoji="1" lang="ja-JP" altLang="en-US" dirty="0">
                <a:solidFill>
                  <a:schemeClr val="tx1">
                    <a:lumMod val="95000"/>
                  </a:schemeClr>
                </a:solidFill>
              </a:rPr>
              <a:t>例：</a:t>
            </a:r>
            <a:endParaRPr kumimoji="1" lang="en-US" altLang="ja-JP" dirty="0">
              <a:solidFill>
                <a:schemeClr val="tx1">
                  <a:lumMod val="95000"/>
                </a:schemeClr>
              </a:solidFill>
            </a:endParaRPr>
          </a:p>
          <a:p>
            <a:r>
              <a:rPr kumimoji="1" lang="ja-JP" altLang="en-US" dirty="0">
                <a:solidFill>
                  <a:schemeClr val="tx1">
                    <a:lumMod val="95000"/>
                  </a:schemeClr>
                </a:solidFill>
              </a:rPr>
              <a:t>これは何でしょう</a:t>
            </a:r>
          </a:p>
        </p:txBody>
      </p:sp>
      <p:grpSp>
        <p:nvGrpSpPr>
          <p:cNvPr id="37" name="グループ化 36">
            <a:extLst>
              <a:ext uri="{FF2B5EF4-FFF2-40B4-BE49-F238E27FC236}">
                <a16:creationId xmlns:a16="http://schemas.microsoft.com/office/drawing/2014/main" id="{05D88DB0-AAC7-42E1-8115-A5485AE1915F}"/>
              </a:ext>
            </a:extLst>
          </p:cNvPr>
          <p:cNvGrpSpPr/>
          <p:nvPr/>
        </p:nvGrpSpPr>
        <p:grpSpPr>
          <a:xfrm>
            <a:off x="1992803" y="3867364"/>
            <a:ext cx="3005378" cy="2921200"/>
            <a:chOff x="3646962" y="2378840"/>
            <a:chExt cx="4130111" cy="4014431"/>
          </a:xfrm>
        </p:grpSpPr>
        <p:sp>
          <p:nvSpPr>
            <p:cNvPr id="4" name="楕円 3">
              <a:extLst>
                <a:ext uri="{FF2B5EF4-FFF2-40B4-BE49-F238E27FC236}">
                  <a16:creationId xmlns:a16="http://schemas.microsoft.com/office/drawing/2014/main" id="{C2A6CF87-36BE-4C3E-B4E7-91F2F859B708}"/>
                </a:ext>
              </a:extLst>
            </p:cNvPr>
            <p:cNvSpPr/>
            <p:nvPr/>
          </p:nvSpPr>
          <p:spPr>
            <a:xfrm>
              <a:off x="6019046" y="2538213"/>
              <a:ext cx="439838" cy="4398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95000"/>
                  </a:schemeClr>
                </a:solidFill>
              </a:endParaRPr>
            </a:p>
          </p:txBody>
        </p:sp>
        <p:sp>
          <p:nvSpPr>
            <p:cNvPr id="5" name="テキスト ボックス 4">
              <a:extLst>
                <a:ext uri="{FF2B5EF4-FFF2-40B4-BE49-F238E27FC236}">
                  <a16:creationId xmlns:a16="http://schemas.microsoft.com/office/drawing/2014/main" id="{09324661-0D3A-4B42-AB39-0B37580BD83D}"/>
                </a:ext>
              </a:extLst>
            </p:cNvPr>
            <p:cNvSpPr txBox="1"/>
            <p:nvPr/>
          </p:nvSpPr>
          <p:spPr>
            <a:xfrm>
              <a:off x="6373501" y="2378840"/>
              <a:ext cx="1403572" cy="507551"/>
            </a:xfrm>
            <a:prstGeom prst="rect">
              <a:avLst/>
            </a:prstGeom>
            <a:noFill/>
          </p:spPr>
          <p:txBody>
            <a:bodyPr wrap="square" rtlCol="0">
              <a:spAutoFit/>
            </a:bodyPr>
            <a:lstStyle/>
            <a:p>
              <a:r>
                <a:rPr kumimoji="1" lang="ja-JP" altLang="en-US" dirty="0">
                  <a:solidFill>
                    <a:schemeClr val="tx1">
                      <a:lumMod val="95000"/>
                    </a:schemeClr>
                  </a:solidFill>
                </a:rPr>
                <a:t>赤色か</a:t>
              </a:r>
              <a:r>
                <a:rPr kumimoji="1" lang="en-US" altLang="ja-JP" dirty="0">
                  <a:solidFill>
                    <a:schemeClr val="tx1">
                      <a:lumMod val="95000"/>
                    </a:schemeClr>
                  </a:solidFill>
                </a:rPr>
                <a:t>?</a:t>
              </a:r>
            </a:p>
          </p:txBody>
        </p:sp>
        <p:sp>
          <p:nvSpPr>
            <p:cNvPr id="12" name="楕円 11">
              <a:extLst>
                <a:ext uri="{FF2B5EF4-FFF2-40B4-BE49-F238E27FC236}">
                  <a16:creationId xmlns:a16="http://schemas.microsoft.com/office/drawing/2014/main" id="{7B5E51F9-3249-4F61-A808-24FBE8316B1D}"/>
                </a:ext>
              </a:extLst>
            </p:cNvPr>
            <p:cNvSpPr/>
            <p:nvPr/>
          </p:nvSpPr>
          <p:spPr>
            <a:xfrm>
              <a:off x="5023623" y="3655963"/>
              <a:ext cx="439838" cy="4398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95000"/>
                  </a:schemeClr>
                </a:solidFill>
              </a:endParaRPr>
            </a:p>
          </p:txBody>
        </p:sp>
        <p:sp>
          <p:nvSpPr>
            <p:cNvPr id="13" name="楕円 12">
              <a:extLst>
                <a:ext uri="{FF2B5EF4-FFF2-40B4-BE49-F238E27FC236}">
                  <a16:creationId xmlns:a16="http://schemas.microsoft.com/office/drawing/2014/main" id="{2A27D827-9090-492E-B466-F9404928635E}"/>
                </a:ext>
              </a:extLst>
            </p:cNvPr>
            <p:cNvSpPr/>
            <p:nvPr/>
          </p:nvSpPr>
          <p:spPr>
            <a:xfrm>
              <a:off x="6905415" y="3655963"/>
              <a:ext cx="439838" cy="4398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95000"/>
                  </a:schemeClr>
                </a:solidFill>
              </a:endParaRPr>
            </a:p>
          </p:txBody>
        </p:sp>
        <p:cxnSp>
          <p:nvCxnSpPr>
            <p:cNvPr id="15" name="直線矢印コネクタ 14">
              <a:extLst>
                <a:ext uri="{FF2B5EF4-FFF2-40B4-BE49-F238E27FC236}">
                  <a16:creationId xmlns:a16="http://schemas.microsoft.com/office/drawing/2014/main" id="{FFE00DCC-26A1-497D-9AF5-C6D58134A9BD}"/>
                </a:ext>
              </a:extLst>
            </p:cNvPr>
            <p:cNvCxnSpPr>
              <a:stCxn id="4" idx="3"/>
              <a:endCxn id="12" idx="7"/>
            </p:cNvCxnSpPr>
            <p:nvPr/>
          </p:nvCxnSpPr>
          <p:spPr>
            <a:xfrm flipH="1">
              <a:off x="5399048" y="2913638"/>
              <a:ext cx="684411" cy="80673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CA77E785-4B40-42CB-B36B-B90CCD041C65}"/>
                </a:ext>
              </a:extLst>
            </p:cNvPr>
            <p:cNvCxnSpPr>
              <a:cxnSpLocks/>
              <a:stCxn id="4" idx="5"/>
              <a:endCxn id="13" idx="1"/>
            </p:cNvCxnSpPr>
            <p:nvPr/>
          </p:nvCxnSpPr>
          <p:spPr>
            <a:xfrm>
              <a:off x="6394471" y="2913638"/>
              <a:ext cx="575357" cy="80673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C7EA7A56-47B4-42B7-A0E9-885CDB756B9C}"/>
                </a:ext>
              </a:extLst>
            </p:cNvPr>
            <p:cNvSpPr txBox="1"/>
            <p:nvPr/>
          </p:nvSpPr>
          <p:spPr>
            <a:xfrm>
              <a:off x="5165543" y="2758131"/>
              <a:ext cx="684411" cy="507551"/>
            </a:xfrm>
            <a:prstGeom prst="rect">
              <a:avLst/>
            </a:prstGeom>
            <a:noFill/>
          </p:spPr>
          <p:txBody>
            <a:bodyPr wrap="square" rtlCol="0">
              <a:spAutoFit/>
            </a:bodyPr>
            <a:lstStyle/>
            <a:p>
              <a:r>
                <a:rPr kumimoji="1" lang="en-US" altLang="ja-JP" dirty="0">
                  <a:solidFill>
                    <a:schemeClr val="tx1">
                      <a:lumMod val="95000"/>
                    </a:schemeClr>
                  </a:solidFill>
                </a:rPr>
                <a:t>Yes</a:t>
              </a:r>
              <a:endParaRPr kumimoji="1" lang="ja-JP" altLang="en-US" dirty="0">
                <a:solidFill>
                  <a:schemeClr val="tx1">
                    <a:lumMod val="95000"/>
                  </a:schemeClr>
                </a:solidFill>
              </a:endParaRPr>
            </a:p>
          </p:txBody>
        </p:sp>
        <p:sp>
          <p:nvSpPr>
            <p:cNvPr id="20" name="テキスト ボックス 19">
              <a:extLst>
                <a:ext uri="{FF2B5EF4-FFF2-40B4-BE49-F238E27FC236}">
                  <a16:creationId xmlns:a16="http://schemas.microsoft.com/office/drawing/2014/main" id="{B6A0575D-626E-4DA5-8A4F-9034F1079915}"/>
                </a:ext>
              </a:extLst>
            </p:cNvPr>
            <p:cNvSpPr txBox="1"/>
            <p:nvPr/>
          </p:nvSpPr>
          <p:spPr>
            <a:xfrm>
              <a:off x="6708922" y="3005223"/>
              <a:ext cx="812838" cy="507551"/>
            </a:xfrm>
            <a:prstGeom prst="rect">
              <a:avLst/>
            </a:prstGeom>
            <a:noFill/>
          </p:spPr>
          <p:txBody>
            <a:bodyPr wrap="square" rtlCol="0">
              <a:spAutoFit/>
            </a:bodyPr>
            <a:lstStyle/>
            <a:p>
              <a:r>
                <a:rPr kumimoji="1" lang="en-US" altLang="ja-JP" dirty="0">
                  <a:solidFill>
                    <a:schemeClr val="tx1">
                      <a:lumMod val="95000"/>
                    </a:schemeClr>
                  </a:solidFill>
                </a:rPr>
                <a:t>No</a:t>
              </a:r>
              <a:endParaRPr kumimoji="1" lang="ja-JP" altLang="en-US" dirty="0">
                <a:solidFill>
                  <a:schemeClr val="tx1">
                    <a:lumMod val="95000"/>
                  </a:schemeClr>
                </a:solidFill>
              </a:endParaRPr>
            </a:p>
          </p:txBody>
        </p:sp>
        <p:sp>
          <p:nvSpPr>
            <p:cNvPr id="21" name="テキスト ボックス 20">
              <a:extLst>
                <a:ext uri="{FF2B5EF4-FFF2-40B4-BE49-F238E27FC236}">
                  <a16:creationId xmlns:a16="http://schemas.microsoft.com/office/drawing/2014/main" id="{F188079D-7EC3-4F12-B8C9-8686123F0590}"/>
                </a:ext>
              </a:extLst>
            </p:cNvPr>
            <p:cNvSpPr txBox="1"/>
            <p:nvPr/>
          </p:nvSpPr>
          <p:spPr>
            <a:xfrm>
              <a:off x="5392361" y="3681255"/>
              <a:ext cx="1073212" cy="507551"/>
            </a:xfrm>
            <a:prstGeom prst="rect">
              <a:avLst/>
            </a:prstGeom>
            <a:noFill/>
          </p:spPr>
          <p:txBody>
            <a:bodyPr wrap="square" rtlCol="0">
              <a:spAutoFit/>
            </a:bodyPr>
            <a:lstStyle/>
            <a:p>
              <a:r>
                <a:rPr kumimoji="1" lang="ja-JP" altLang="en-US" dirty="0">
                  <a:solidFill>
                    <a:schemeClr val="tx1">
                      <a:lumMod val="95000"/>
                    </a:schemeClr>
                  </a:solidFill>
                </a:rPr>
                <a:t>丸い</a:t>
              </a:r>
              <a:r>
                <a:rPr kumimoji="1" lang="en-US" altLang="ja-JP" dirty="0">
                  <a:solidFill>
                    <a:schemeClr val="tx1">
                      <a:lumMod val="95000"/>
                    </a:schemeClr>
                  </a:solidFill>
                </a:rPr>
                <a:t>?</a:t>
              </a:r>
            </a:p>
          </p:txBody>
        </p:sp>
        <p:sp>
          <p:nvSpPr>
            <p:cNvPr id="22" name="楕円 21">
              <a:extLst>
                <a:ext uri="{FF2B5EF4-FFF2-40B4-BE49-F238E27FC236}">
                  <a16:creationId xmlns:a16="http://schemas.microsoft.com/office/drawing/2014/main" id="{A1AA841C-D022-4546-A4A2-DF116ABE9CB8}"/>
                </a:ext>
              </a:extLst>
            </p:cNvPr>
            <p:cNvSpPr/>
            <p:nvPr/>
          </p:nvSpPr>
          <p:spPr>
            <a:xfrm>
              <a:off x="4029760" y="4849370"/>
              <a:ext cx="439838" cy="4398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95000"/>
                  </a:schemeClr>
                </a:solidFill>
              </a:endParaRPr>
            </a:p>
          </p:txBody>
        </p:sp>
        <p:sp>
          <p:nvSpPr>
            <p:cNvPr id="23" name="楕円 22">
              <a:extLst>
                <a:ext uri="{FF2B5EF4-FFF2-40B4-BE49-F238E27FC236}">
                  <a16:creationId xmlns:a16="http://schemas.microsoft.com/office/drawing/2014/main" id="{78E9E9A4-ADEB-474D-9C23-791F874A83BB}"/>
                </a:ext>
              </a:extLst>
            </p:cNvPr>
            <p:cNvSpPr/>
            <p:nvPr/>
          </p:nvSpPr>
          <p:spPr>
            <a:xfrm>
              <a:off x="5849954" y="4845785"/>
              <a:ext cx="439838" cy="4398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95000"/>
                  </a:schemeClr>
                </a:solidFill>
              </a:endParaRPr>
            </a:p>
          </p:txBody>
        </p:sp>
        <p:cxnSp>
          <p:nvCxnSpPr>
            <p:cNvPr id="24" name="直線矢印コネクタ 23">
              <a:extLst>
                <a:ext uri="{FF2B5EF4-FFF2-40B4-BE49-F238E27FC236}">
                  <a16:creationId xmlns:a16="http://schemas.microsoft.com/office/drawing/2014/main" id="{35DFC9A2-86A6-468F-BE9B-D992B06BA8C9}"/>
                </a:ext>
              </a:extLst>
            </p:cNvPr>
            <p:cNvCxnSpPr>
              <a:cxnSpLocks/>
              <a:stCxn id="12" idx="3"/>
              <a:endCxn id="22" idx="7"/>
            </p:cNvCxnSpPr>
            <p:nvPr/>
          </p:nvCxnSpPr>
          <p:spPr>
            <a:xfrm flipH="1">
              <a:off x="4405185" y="4031388"/>
              <a:ext cx="682851" cy="882395"/>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F14D91B2-67B9-4999-B2E0-099D02062DAF}"/>
                </a:ext>
              </a:extLst>
            </p:cNvPr>
            <p:cNvCxnSpPr>
              <a:cxnSpLocks/>
              <a:stCxn id="12" idx="5"/>
              <a:endCxn id="23" idx="1"/>
            </p:cNvCxnSpPr>
            <p:nvPr/>
          </p:nvCxnSpPr>
          <p:spPr>
            <a:xfrm>
              <a:off x="5399048" y="4031388"/>
              <a:ext cx="515319" cy="87881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583FB671-9A11-4FA6-A5FA-4DD5028DD6EF}"/>
                </a:ext>
              </a:extLst>
            </p:cNvPr>
            <p:cNvSpPr txBox="1"/>
            <p:nvPr/>
          </p:nvSpPr>
          <p:spPr>
            <a:xfrm>
              <a:off x="3646962" y="5885720"/>
              <a:ext cx="1205433" cy="507551"/>
            </a:xfrm>
            <a:prstGeom prst="rect">
              <a:avLst/>
            </a:prstGeom>
            <a:noFill/>
          </p:spPr>
          <p:txBody>
            <a:bodyPr wrap="none" rtlCol="0">
              <a:spAutoFit/>
            </a:bodyPr>
            <a:lstStyle/>
            <a:p>
              <a:r>
                <a:rPr kumimoji="1" lang="ja-JP" altLang="en-US" dirty="0">
                  <a:solidFill>
                    <a:schemeClr val="tx1">
                      <a:lumMod val="95000"/>
                    </a:schemeClr>
                  </a:solidFill>
                </a:rPr>
                <a:t>リンゴ</a:t>
              </a:r>
              <a:endParaRPr kumimoji="1" lang="en-US" altLang="ja-JP" dirty="0">
                <a:solidFill>
                  <a:schemeClr val="tx1">
                    <a:lumMod val="95000"/>
                  </a:schemeClr>
                </a:solidFill>
              </a:endParaRPr>
            </a:p>
          </p:txBody>
        </p:sp>
        <p:sp>
          <p:nvSpPr>
            <p:cNvPr id="32" name="テキスト ボックス 31">
              <a:extLst>
                <a:ext uri="{FF2B5EF4-FFF2-40B4-BE49-F238E27FC236}">
                  <a16:creationId xmlns:a16="http://schemas.microsoft.com/office/drawing/2014/main" id="{A7D89D60-896D-41D4-A52F-DF63C5F1B245}"/>
                </a:ext>
              </a:extLst>
            </p:cNvPr>
            <p:cNvSpPr txBox="1"/>
            <p:nvPr/>
          </p:nvSpPr>
          <p:spPr>
            <a:xfrm>
              <a:off x="4197386" y="3823974"/>
              <a:ext cx="750662" cy="507551"/>
            </a:xfrm>
            <a:prstGeom prst="rect">
              <a:avLst/>
            </a:prstGeom>
            <a:noFill/>
          </p:spPr>
          <p:txBody>
            <a:bodyPr wrap="square" rtlCol="0">
              <a:spAutoFit/>
            </a:bodyPr>
            <a:lstStyle/>
            <a:p>
              <a:r>
                <a:rPr kumimoji="1" lang="en-US" altLang="ja-JP" dirty="0">
                  <a:solidFill>
                    <a:schemeClr val="tx1">
                      <a:lumMod val="95000"/>
                    </a:schemeClr>
                  </a:solidFill>
                </a:rPr>
                <a:t>Yes</a:t>
              </a:r>
              <a:endParaRPr kumimoji="1" lang="ja-JP" altLang="en-US" dirty="0">
                <a:solidFill>
                  <a:schemeClr val="tx1">
                    <a:lumMod val="95000"/>
                  </a:schemeClr>
                </a:solidFill>
              </a:endParaRPr>
            </a:p>
          </p:txBody>
        </p:sp>
        <p:sp>
          <p:nvSpPr>
            <p:cNvPr id="33" name="テキスト ボックス 32">
              <a:extLst>
                <a:ext uri="{FF2B5EF4-FFF2-40B4-BE49-F238E27FC236}">
                  <a16:creationId xmlns:a16="http://schemas.microsoft.com/office/drawing/2014/main" id="{4EA15AE7-8FB8-4902-B054-301B955B64D2}"/>
                </a:ext>
              </a:extLst>
            </p:cNvPr>
            <p:cNvSpPr txBox="1"/>
            <p:nvPr/>
          </p:nvSpPr>
          <p:spPr>
            <a:xfrm>
              <a:off x="5656707" y="4216053"/>
              <a:ext cx="633085" cy="507551"/>
            </a:xfrm>
            <a:prstGeom prst="rect">
              <a:avLst/>
            </a:prstGeom>
            <a:noFill/>
          </p:spPr>
          <p:txBody>
            <a:bodyPr wrap="square" rtlCol="0">
              <a:spAutoFit/>
            </a:bodyPr>
            <a:lstStyle/>
            <a:p>
              <a:r>
                <a:rPr kumimoji="1" lang="en-US" altLang="ja-JP" dirty="0">
                  <a:solidFill>
                    <a:schemeClr val="tx1">
                      <a:lumMod val="95000"/>
                    </a:schemeClr>
                  </a:solidFill>
                </a:rPr>
                <a:t>No</a:t>
              </a:r>
              <a:endParaRPr kumimoji="1" lang="ja-JP" altLang="en-US" dirty="0">
                <a:solidFill>
                  <a:schemeClr val="tx1">
                    <a:lumMod val="95000"/>
                  </a:schemeClr>
                </a:solidFill>
              </a:endParaRPr>
            </a:p>
          </p:txBody>
        </p:sp>
        <p:cxnSp>
          <p:nvCxnSpPr>
            <p:cNvPr id="34" name="直線矢印コネクタ 33">
              <a:extLst>
                <a:ext uri="{FF2B5EF4-FFF2-40B4-BE49-F238E27FC236}">
                  <a16:creationId xmlns:a16="http://schemas.microsoft.com/office/drawing/2014/main" id="{4F2662C4-99BE-47AA-8F09-C7DAC720201F}"/>
                </a:ext>
              </a:extLst>
            </p:cNvPr>
            <p:cNvCxnSpPr>
              <a:cxnSpLocks/>
              <a:stCxn id="22" idx="4"/>
              <a:endCxn id="31" idx="0"/>
            </p:cNvCxnSpPr>
            <p:nvPr/>
          </p:nvCxnSpPr>
          <p:spPr>
            <a:xfrm>
              <a:off x="4249679" y="5289208"/>
              <a:ext cx="0" cy="596512"/>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sp>
        <p:nvSpPr>
          <p:cNvPr id="6" name="正方形/長方形 5">
            <a:extLst>
              <a:ext uri="{FF2B5EF4-FFF2-40B4-BE49-F238E27FC236}">
                <a16:creationId xmlns:a16="http://schemas.microsoft.com/office/drawing/2014/main" id="{C9CC0385-0A63-48C8-9675-C806DEA03707}"/>
              </a:ext>
            </a:extLst>
          </p:cNvPr>
          <p:cNvSpPr/>
          <p:nvPr/>
        </p:nvSpPr>
        <p:spPr>
          <a:xfrm>
            <a:off x="234166" y="1749258"/>
            <a:ext cx="8635697" cy="1599092"/>
          </a:xfrm>
          <a:prstGeom prst="rect">
            <a:avLst/>
          </a:prstGeom>
        </p:spPr>
        <p:txBody>
          <a:bodyPr wrap="none">
            <a:spAutoFit/>
          </a:bodyPr>
          <a:lstStyle/>
          <a:p>
            <a:pPr marL="285750" indent="-285750">
              <a:lnSpc>
                <a:spcPts val="3000"/>
              </a:lnSpc>
              <a:buFont typeface="Arial" panose="020B0604020202020204" pitchFamily="34" charset="0"/>
              <a:buChar char="•"/>
            </a:pPr>
            <a:r>
              <a:rPr kumimoji="1" lang="ja-JP" altLang="en-US" sz="2000" b="1" dirty="0">
                <a:solidFill>
                  <a:srgbClr val="3399FF"/>
                </a:solidFill>
              </a:rPr>
              <a:t>探索</a:t>
            </a:r>
            <a:endParaRPr kumimoji="1" lang="en-US" altLang="ja-JP" sz="2000" b="1" dirty="0">
              <a:solidFill>
                <a:srgbClr val="3399FF"/>
              </a:solidFill>
            </a:endParaRPr>
          </a:p>
          <a:p>
            <a:pPr>
              <a:lnSpc>
                <a:spcPts val="3000"/>
              </a:lnSpc>
            </a:pPr>
            <a:r>
              <a:rPr kumimoji="1" lang="en-US" altLang="ja-JP" dirty="0">
                <a:solidFill>
                  <a:schemeClr val="tx1">
                    <a:lumMod val="95000"/>
                  </a:schemeClr>
                </a:solidFill>
              </a:rPr>
              <a:t>	</a:t>
            </a:r>
            <a:r>
              <a:rPr kumimoji="1" lang="ja-JP" altLang="en-US" dirty="0">
                <a:solidFill>
                  <a:schemeClr val="tx1">
                    <a:lumMod val="95000"/>
                  </a:schemeClr>
                </a:solidFill>
              </a:rPr>
              <a:t>人間の思考過程を、記号を使って表現する試み</a:t>
            </a:r>
            <a:endParaRPr kumimoji="1" lang="en-US" altLang="ja-JP" dirty="0">
              <a:solidFill>
                <a:schemeClr val="tx1">
                  <a:lumMod val="95000"/>
                </a:schemeClr>
              </a:solidFill>
            </a:endParaRPr>
          </a:p>
          <a:p>
            <a:pPr marL="285750" indent="-285750">
              <a:lnSpc>
                <a:spcPts val="3000"/>
              </a:lnSpc>
              <a:buFont typeface="Arial" panose="020B0604020202020204" pitchFamily="34" charset="0"/>
              <a:buChar char="•"/>
            </a:pPr>
            <a:r>
              <a:rPr kumimoji="1" lang="ja-JP" altLang="en-US" sz="2000" b="1" dirty="0">
                <a:solidFill>
                  <a:srgbClr val="3399FF"/>
                </a:solidFill>
              </a:rPr>
              <a:t>推論</a:t>
            </a:r>
            <a:endParaRPr kumimoji="1" lang="en-US" altLang="ja-JP" sz="2000" b="1" dirty="0">
              <a:solidFill>
                <a:srgbClr val="3399FF"/>
              </a:solidFill>
            </a:endParaRPr>
          </a:p>
          <a:p>
            <a:pPr lvl="1">
              <a:lnSpc>
                <a:spcPts val="3000"/>
              </a:lnSpc>
            </a:pPr>
            <a:r>
              <a:rPr kumimoji="1" lang="ja-JP" altLang="en-US" dirty="0">
                <a:solidFill>
                  <a:schemeClr val="tx1">
                    <a:lumMod val="95000"/>
                  </a:schemeClr>
                </a:solidFill>
              </a:rPr>
              <a:t>解き方のパターンを場合分けしていき、目的となる条件</a:t>
            </a:r>
            <a:r>
              <a:rPr kumimoji="1" lang="en-US" altLang="ja-JP" dirty="0">
                <a:solidFill>
                  <a:schemeClr val="tx1">
                    <a:lumMod val="95000"/>
                  </a:schemeClr>
                </a:solidFill>
              </a:rPr>
              <a:t>(</a:t>
            </a:r>
            <a:r>
              <a:rPr kumimoji="1" lang="ja-JP" altLang="en-US" dirty="0">
                <a:solidFill>
                  <a:schemeClr val="tx1">
                    <a:lumMod val="95000"/>
                  </a:schemeClr>
                </a:solidFill>
              </a:rPr>
              <a:t>答え</a:t>
            </a:r>
            <a:r>
              <a:rPr kumimoji="1" lang="en-US" altLang="ja-JP" dirty="0">
                <a:solidFill>
                  <a:schemeClr val="tx1">
                    <a:lumMod val="95000"/>
                  </a:schemeClr>
                </a:solidFill>
              </a:rPr>
              <a:t>)</a:t>
            </a:r>
            <a:r>
              <a:rPr kumimoji="1" lang="ja-JP" altLang="en-US" dirty="0">
                <a:solidFill>
                  <a:schemeClr val="tx1">
                    <a:lumMod val="95000"/>
                  </a:schemeClr>
                </a:solidFill>
              </a:rPr>
              <a:t>を探すプロセス</a:t>
            </a:r>
            <a:endParaRPr kumimoji="1" lang="en-US" altLang="ja-JP" dirty="0">
              <a:solidFill>
                <a:schemeClr val="tx1">
                  <a:lumMod val="95000"/>
                </a:schemeClr>
              </a:solidFill>
            </a:endParaRPr>
          </a:p>
        </p:txBody>
      </p:sp>
      <p:sp>
        <p:nvSpPr>
          <p:cNvPr id="28" name="テキスト ボックス 27">
            <a:extLst>
              <a:ext uri="{FF2B5EF4-FFF2-40B4-BE49-F238E27FC236}">
                <a16:creationId xmlns:a16="http://schemas.microsoft.com/office/drawing/2014/main" id="{0D184F7B-1FF4-474A-824A-96757A3380FF}"/>
              </a:ext>
            </a:extLst>
          </p:cNvPr>
          <p:cNvSpPr txBox="1"/>
          <p:nvPr/>
        </p:nvSpPr>
        <p:spPr>
          <a:xfrm>
            <a:off x="139700" y="-37356"/>
            <a:ext cx="5144199" cy="523220"/>
          </a:xfrm>
          <a:prstGeom prst="rect">
            <a:avLst/>
          </a:prstGeom>
          <a:noFill/>
        </p:spPr>
        <p:txBody>
          <a:bodyPr wrap="square" rtlCol="0">
            <a:spAutoFit/>
          </a:bodyPr>
          <a:lstStyle/>
          <a:p>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3.1. </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第</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1</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回</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AI</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ブーム</a:t>
            </a:r>
          </a:p>
        </p:txBody>
      </p:sp>
      <p:sp>
        <p:nvSpPr>
          <p:cNvPr id="8" name="矢印: 右 7">
            <a:extLst>
              <a:ext uri="{FF2B5EF4-FFF2-40B4-BE49-F238E27FC236}">
                <a16:creationId xmlns:a16="http://schemas.microsoft.com/office/drawing/2014/main" id="{509593B3-C7DD-4EA7-98CF-5A06786513F0}"/>
              </a:ext>
            </a:extLst>
          </p:cNvPr>
          <p:cNvSpPr/>
          <p:nvPr/>
        </p:nvSpPr>
        <p:spPr>
          <a:xfrm rot="5400000">
            <a:off x="6154080" y="4678536"/>
            <a:ext cx="1317066" cy="510936"/>
          </a:xfrm>
          <a:prstGeom prst="rightArrow">
            <a:avLst/>
          </a:prstGeom>
          <a:solidFill>
            <a:schemeClr val="accent1"/>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solidFill>
                <a:schemeClr val="tx1">
                  <a:lumMod val="95000"/>
                </a:schemeClr>
              </a:solidFill>
            </a:endParaRPr>
          </a:p>
        </p:txBody>
      </p:sp>
      <p:sp>
        <p:nvSpPr>
          <p:cNvPr id="14" name="テキスト ボックス 13">
            <a:extLst>
              <a:ext uri="{FF2B5EF4-FFF2-40B4-BE49-F238E27FC236}">
                <a16:creationId xmlns:a16="http://schemas.microsoft.com/office/drawing/2014/main" id="{A926E100-2780-49C4-8E4D-D9EE36EB376D}"/>
              </a:ext>
            </a:extLst>
          </p:cNvPr>
          <p:cNvSpPr txBox="1"/>
          <p:nvPr/>
        </p:nvSpPr>
        <p:spPr>
          <a:xfrm>
            <a:off x="5250888" y="3559575"/>
            <a:ext cx="3808870" cy="707886"/>
          </a:xfrm>
          <a:prstGeom prst="rect">
            <a:avLst/>
          </a:prstGeom>
          <a:noFill/>
        </p:spPr>
        <p:txBody>
          <a:bodyPr wrap="square" rtlCol="0">
            <a:spAutoFit/>
          </a:bodyPr>
          <a:lstStyle/>
          <a:p>
            <a:r>
              <a:rPr kumimoji="1" lang="ja-JP" altLang="en-US" sz="2000" dirty="0">
                <a:solidFill>
                  <a:schemeClr val="tx1">
                    <a:lumMod val="95000"/>
                  </a:schemeClr>
                </a:solidFill>
              </a:rPr>
              <a:t>決められたルールの中で，高速に次の一手を探すことはできる</a:t>
            </a:r>
          </a:p>
        </p:txBody>
      </p:sp>
      <p:sp>
        <p:nvSpPr>
          <p:cNvPr id="35" name="テキスト ボックス 34">
            <a:extLst>
              <a:ext uri="{FF2B5EF4-FFF2-40B4-BE49-F238E27FC236}">
                <a16:creationId xmlns:a16="http://schemas.microsoft.com/office/drawing/2014/main" id="{42BB6339-AC31-4274-810E-B7C21B410588}"/>
              </a:ext>
            </a:extLst>
          </p:cNvPr>
          <p:cNvSpPr txBox="1"/>
          <p:nvPr/>
        </p:nvSpPr>
        <p:spPr>
          <a:xfrm>
            <a:off x="7016561" y="4544914"/>
            <a:ext cx="1998876" cy="707886"/>
          </a:xfrm>
          <a:prstGeom prst="rect">
            <a:avLst/>
          </a:prstGeom>
          <a:noFill/>
        </p:spPr>
        <p:txBody>
          <a:bodyPr wrap="square" rtlCol="0">
            <a:spAutoFit/>
          </a:bodyPr>
          <a:lstStyle/>
          <a:p>
            <a:r>
              <a:rPr kumimoji="1" lang="ja-JP" altLang="en-US" sz="2000" dirty="0">
                <a:solidFill>
                  <a:schemeClr val="tx1">
                    <a:lumMod val="95000"/>
                  </a:schemeClr>
                </a:solidFill>
              </a:rPr>
              <a:t>現実の課題は、</a:t>
            </a:r>
            <a:endParaRPr kumimoji="1" lang="en-US" altLang="ja-JP" sz="2000" dirty="0">
              <a:solidFill>
                <a:schemeClr val="tx1">
                  <a:lumMod val="95000"/>
                </a:schemeClr>
              </a:solidFill>
            </a:endParaRPr>
          </a:p>
          <a:p>
            <a:r>
              <a:rPr kumimoji="1" lang="ja-JP" altLang="en-US" sz="2000" dirty="0">
                <a:solidFill>
                  <a:schemeClr val="tx1">
                    <a:lumMod val="95000"/>
                  </a:schemeClr>
                </a:solidFill>
              </a:rPr>
              <a:t>もっと複雑だ</a:t>
            </a:r>
            <a:r>
              <a:rPr kumimoji="1" lang="en-US" altLang="ja-JP" sz="2000" dirty="0">
                <a:solidFill>
                  <a:schemeClr val="tx1">
                    <a:lumMod val="95000"/>
                  </a:schemeClr>
                </a:solidFill>
              </a:rPr>
              <a:t>…</a:t>
            </a:r>
            <a:endParaRPr kumimoji="1" lang="ja-JP" altLang="en-US" sz="2000" dirty="0">
              <a:solidFill>
                <a:schemeClr val="tx1">
                  <a:lumMod val="95000"/>
                </a:schemeClr>
              </a:solidFill>
            </a:endParaRPr>
          </a:p>
        </p:txBody>
      </p:sp>
      <p:sp>
        <p:nvSpPr>
          <p:cNvPr id="38" name="テキスト ボックス 37">
            <a:extLst>
              <a:ext uri="{FF2B5EF4-FFF2-40B4-BE49-F238E27FC236}">
                <a16:creationId xmlns:a16="http://schemas.microsoft.com/office/drawing/2014/main" id="{076BE0C2-A9FA-4772-8C5C-3BE0BECCB460}"/>
              </a:ext>
            </a:extLst>
          </p:cNvPr>
          <p:cNvSpPr txBox="1"/>
          <p:nvPr/>
        </p:nvSpPr>
        <p:spPr>
          <a:xfrm>
            <a:off x="5157232" y="5600548"/>
            <a:ext cx="3858205" cy="1015663"/>
          </a:xfrm>
          <a:prstGeom prst="rect">
            <a:avLst/>
          </a:prstGeom>
          <a:noFill/>
        </p:spPr>
        <p:txBody>
          <a:bodyPr wrap="square" rtlCol="0">
            <a:spAutoFit/>
          </a:bodyPr>
          <a:lstStyle/>
          <a:p>
            <a:r>
              <a:rPr kumimoji="1" lang="ja-JP" altLang="en-US" sz="2000" dirty="0">
                <a:solidFill>
                  <a:schemeClr val="tx1">
                    <a:lumMod val="95000"/>
                  </a:schemeClr>
                </a:solidFill>
              </a:rPr>
              <a:t>現実の課題に対応できないのではないかという失望感が広がり、研究は冬の時代へ</a:t>
            </a:r>
          </a:p>
        </p:txBody>
      </p:sp>
    </p:spTree>
    <p:extLst>
      <p:ext uri="{BB962C8B-B14F-4D97-AF65-F5344CB8AC3E}">
        <p14:creationId xmlns:p14="http://schemas.microsoft.com/office/powerpoint/2010/main" val="4156990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9926BCC3-3756-41E0-91DE-3EC9DE6BD617}"/>
              </a:ext>
            </a:extLst>
          </p:cNvPr>
          <p:cNvSpPr txBox="1"/>
          <p:nvPr/>
        </p:nvSpPr>
        <p:spPr>
          <a:xfrm>
            <a:off x="400073" y="1644360"/>
            <a:ext cx="8343854" cy="1384995"/>
          </a:xfrm>
          <a:prstGeom prst="rect">
            <a:avLst/>
          </a:prstGeom>
          <a:noFill/>
        </p:spPr>
        <p:txBody>
          <a:bodyPr wrap="square" rtlCol="0">
            <a:spAutoFit/>
          </a:bodyPr>
          <a:lstStyle/>
          <a:p>
            <a:r>
              <a:rPr kumimoji="1" lang="ja-JP" altLang="en-US" sz="2400" b="1" dirty="0">
                <a:solidFill>
                  <a:srgbClr val="FF6600"/>
                </a:solidFill>
              </a:rPr>
              <a:t>エキスパートシステム</a:t>
            </a:r>
            <a:endParaRPr kumimoji="1" lang="en-US" altLang="ja-JP" sz="2400" b="1" dirty="0">
              <a:solidFill>
                <a:srgbClr val="FF6600"/>
              </a:solidFill>
            </a:endParaRPr>
          </a:p>
          <a:p>
            <a:pPr lvl="1"/>
            <a:r>
              <a:rPr kumimoji="1" lang="ja-JP" altLang="en-US" sz="2000" dirty="0">
                <a:solidFill>
                  <a:schemeClr val="accent6">
                    <a:lumMod val="75000"/>
                  </a:schemeClr>
                </a:solidFill>
              </a:rPr>
              <a:t>対象とする問題得領域の専門知識を利用して</a:t>
            </a:r>
            <a:r>
              <a:rPr kumimoji="1" lang="ja-JP" altLang="en-US" sz="2000" dirty="0">
                <a:solidFill>
                  <a:schemeClr val="tx1">
                    <a:lumMod val="95000"/>
                  </a:schemeClr>
                </a:solidFill>
              </a:rPr>
              <a:t>推論を行い，</a:t>
            </a:r>
            <a:r>
              <a:rPr kumimoji="1" lang="ja-JP" altLang="en-US" sz="2000" dirty="0">
                <a:solidFill>
                  <a:schemeClr val="accent1">
                    <a:lumMod val="60000"/>
                    <a:lumOff val="40000"/>
                  </a:schemeClr>
                </a:solidFill>
              </a:rPr>
              <a:t>専門的に高度な問題の解決</a:t>
            </a:r>
            <a:r>
              <a:rPr kumimoji="1" lang="ja-JP" altLang="en-US" sz="2000" dirty="0">
                <a:solidFill>
                  <a:schemeClr val="tx1">
                    <a:lumMod val="95000"/>
                  </a:schemeClr>
                </a:solidFill>
              </a:rPr>
              <a:t>に関して，</a:t>
            </a:r>
            <a:r>
              <a:rPr kumimoji="1" lang="ja-JP" altLang="en-US" sz="2000" dirty="0">
                <a:solidFill>
                  <a:srgbClr val="FF3399"/>
                </a:solidFill>
              </a:rPr>
              <a:t>専門家と同等の能力を持つ</a:t>
            </a:r>
            <a:r>
              <a:rPr kumimoji="1" lang="en-US" altLang="ja-JP" sz="2000" dirty="0">
                <a:solidFill>
                  <a:schemeClr val="tx1">
                    <a:lumMod val="95000"/>
                  </a:schemeClr>
                </a:solidFill>
              </a:rPr>
              <a:t>(</a:t>
            </a:r>
            <a:r>
              <a:rPr kumimoji="1" lang="ja-JP" altLang="en-US" sz="2000" dirty="0">
                <a:solidFill>
                  <a:schemeClr val="tx1">
                    <a:lumMod val="95000"/>
                  </a:schemeClr>
                </a:solidFill>
              </a:rPr>
              <a:t>ことを目標とする</a:t>
            </a:r>
            <a:r>
              <a:rPr kumimoji="1" lang="en-US" altLang="ja-JP" sz="2000" dirty="0">
                <a:solidFill>
                  <a:schemeClr val="tx1">
                    <a:lumMod val="95000"/>
                  </a:schemeClr>
                </a:solidFill>
              </a:rPr>
              <a:t>)</a:t>
            </a:r>
            <a:r>
              <a:rPr kumimoji="1" lang="ja-JP" altLang="en-US" sz="2000" dirty="0">
                <a:solidFill>
                  <a:schemeClr val="tx1">
                    <a:lumMod val="95000"/>
                  </a:schemeClr>
                </a:solidFill>
              </a:rPr>
              <a:t>知的問題解決システム</a:t>
            </a:r>
          </a:p>
        </p:txBody>
      </p:sp>
      <p:sp>
        <p:nvSpPr>
          <p:cNvPr id="7" name="楕円 6">
            <a:extLst>
              <a:ext uri="{FF2B5EF4-FFF2-40B4-BE49-F238E27FC236}">
                <a16:creationId xmlns:a16="http://schemas.microsoft.com/office/drawing/2014/main" id="{1CE3A5B9-FDFE-41D6-8F60-4AAFE0685D30}"/>
              </a:ext>
            </a:extLst>
          </p:cNvPr>
          <p:cNvSpPr/>
          <p:nvPr/>
        </p:nvSpPr>
        <p:spPr>
          <a:xfrm>
            <a:off x="1630964" y="4070379"/>
            <a:ext cx="1349828" cy="1395845"/>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latin typeface="Times New Roman" panose="02020603050405020304" pitchFamily="18" charset="0"/>
                <a:cs typeface="Times New Roman" panose="02020603050405020304" pitchFamily="18" charset="0"/>
              </a:rPr>
              <a:t>専門家</a:t>
            </a:r>
          </a:p>
        </p:txBody>
      </p:sp>
      <p:sp>
        <p:nvSpPr>
          <p:cNvPr id="14" name="四角形: 角を丸くする 13">
            <a:extLst>
              <a:ext uri="{FF2B5EF4-FFF2-40B4-BE49-F238E27FC236}">
                <a16:creationId xmlns:a16="http://schemas.microsoft.com/office/drawing/2014/main" id="{2B518D98-6475-4DF9-BB16-D30BC11D99A1}"/>
              </a:ext>
            </a:extLst>
          </p:cNvPr>
          <p:cNvSpPr/>
          <p:nvPr/>
        </p:nvSpPr>
        <p:spPr>
          <a:xfrm>
            <a:off x="139700" y="3330216"/>
            <a:ext cx="1562100" cy="523220"/>
          </a:xfrm>
          <a:prstGeom prst="roundRect">
            <a:avLst>
              <a:gd name="adj" fmla="val 11119"/>
            </a:avLst>
          </a:prstGeom>
          <a:solidFill>
            <a:schemeClr val="accent6">
              <a:lumMod val="60000"/>
              <a:lumOff val="40000"/>
            </a:schemeClr>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bg1"/>
                </a:solidFill>
              </a:rPr>
              <a:t>専門知識</a:t>
            </a:r>
          </a:p>
        </p:txBody>
      </p:sp>
      <p:sp>
        <p:nvSpPr>
          <p:cNvPr id="28" name="四角形: 角を丸くする 27">
            <a:extLst>
              <a:ext uri="{FF2B5EF4-FFF2-40B4-BE49-F238E27FC236}">
                <a16:creationId xmlns:a16="http://schemas.microsoft.com/office/drawing/2014/main" id="{7192AFBE-D87B-4331-AB18-E05DD47B97D0}"/>
              </a:ext>
            </a:extLst>
          </p:cNvPr>
          <p:cNvSpPr/>
          <p:nvPr/>
        </p:nvSpPr>
        <p:spPr>
          <a:xfrm>
            <a:off x="139700" y="5566621"/>
            <a:ext cx="1562100" cy="523220"/>
          </a:xfrm>
          <a:prstGeom prst="roundRect">
            <a:avLst>
              <a:gd name="adj" fmla="val 11119"/>
            </a:avLst>
          </a:prstGeom>
          <a:solidFill>
            <a:schemeClr val="accent2">
              <a:lumMod val="60000"/>
              <a:lumOff val="4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bg1"/>
                </a:solidFill>
              </a:rPr>
              <a:t>経験則</a:t>
            </a:r>
          </a:p>
        </p:txBody>
      </p:sp>
      <p:cxnSp>
        <p:nvCxnSpPr>
          <p:cNvPr id="18" name="直線矢印コネクタ 17">
            <a:extLst>
              <a:ext uri="{FF2B5EF4-FFF2-40B4-BE49-F238E27FC236}">
                <a16:creationId xmlns:a16="http://schemas.microsoft.com/office/drawing/2014/main" id="{AE84364B-3647-4C46-9D2D-F3EEEE61A049}"/>
              </a:ext>
            </a:extLst>
          </p:cNvPr>
          <p:cNvCxnSpPr>
            <a:cxnSpLocks/>
            <a:stCxn id="14" idx="2"/>
            <a:endCxn id="7" idx="1"/>
          </p:cNvCxnSpPr>
          <p:nvPr/>
        </p:nvCxnSpPr>
        <p:spPr>
          <a:xfrm>
            <a:off x="920750" y="3853436"/>
            <a:ext cx="907892" cy="421360"/>
          </a:xfrm>
          <a:prstGeom prst="straightConnector1">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239CAF7C-E73F-400E-B83B-7C27CFAFC9D1}"/>
              </a:ext>
            </a:extLst>
          </p:cNvPr>
          <p:cNvCxnSpPr>
            <a:cxnSpLocks/>
            <a:stCxn id="28" idx="0"/>
            <a:endCxn id="7" idx="3"/>
          </p:cNvCxnSpPr>
          <p:nvPr/>
        </p:nvCxnSpPr>
        <p:spPr>
          <a:xfrm flipV="1">
            <a:off x="920750" y="5261807"/>
            <a:ext cx="907892" cy="304814"/>
          </a:xfrm>
          <a:prstGeom prst="straightConnector1">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0E6B6314-2D47-4A41-B2E0-9324A6BEB870}"/>
              </a:ext>
            </a:extLst>
          </p:cNvPr>
          <p:cNvSpPr txBox="1"/>
          <p:nvPr/>
        </p:nvSpPr>
        <p:spPr>
          <a:xfrm>
            <a:off x="3111340" y="3265807"/>
            <a:ext cx="5892960" cy="2448812"/>
          </a:xfrm>
          <a:prstGeom prst="rect">
            <a:avLst/>
          </a:prstGeom>
          <a:noFill/>
        </p:spPr>
        <p:txBody>
          <a:bodyPr wrap="none" rtlCol="0">
            <a:spAutoFit/>
          </a:bodyPr>
          <a:lstStyle/>
          <a:p>
            <a:pPr algn="ctr">
              <a:lnSpc>
                <a:spcPct val="150000"/>
              </a:lnSpc>
            </a:pPr>
            <a:r>
              <a:rPr kumimoji="1" lang="ja-JP" altLang="en-US" sz="2400" dirty="0">
                <a:solidFill>
                  <a:schemeClr val="tx1">
                    <a:lumMod val="95000"/>
                  </a:schemeClr>
                </a:solidFill>
              </a:rPr>
              <a:t>～エキスパートシステムの支援対象～</a:t>
            </a:r>
            <a:endParaRPr kumimoji="1" lang="en-US" altLang="ja-JP" sz="2400" dirty="0">
              <a:solidFill>
                <a:schemeClr val="tx1">
                  <a:lumMod val="95000"/>
                </a:schemeClr>
              </a:solidFill>
            </a:endParaRPr>
          </a:p>
          <a:p>
            <a:pPr marL="342900" indent="-342900">
              <a:lnSpc>
                <a:spcPct val="150000"/>
              </a:lnSpc>
              <a:buFont typeface="Arial" panose="020B0604020202020204" pitchFamily="34" charset="0"/>
              <a:buChar char="•"/>
            </a:pPr>
            <a:r>
              <a:rPr kumimoji="1" lang="ja-JP" altLang="en-US" sz="2000" dirty="0">
                <a:solidFill>
                  <a:schemeClr val="tx1">
                    <a:lumMod val="95000"/>
                  </a:schemeClr>
                </a:solidFill>
              </a:rPr>
              <a:t>非専門家の仕事を支援　→　能力を補う</a:t>
            </a:r>
            <a:endParaRPr kumimoji="1" lang="en-US" altLang="ja-JP" sz="2000" dirty="0">
              <a:solidFill>
                <a:schemeClr val="tx1">
                  <a:lumMod val="95000"/>
                </a:schemeClr>
              </a:solidFill>
            </a:endParaRPr>
          </a:p>
          <a:p>
            <a:pPr>
              <a:lnSpc>
                <a:spcPct val="150000"/>
              </a:lnSpc>
            </a:pPr>
            <a:r>
              <a:rPr kumimoji="1" lang="en-US" altLang="ja-JP" sz="2000" dirty="0">
                <a:solidFill>
                  <a:schemeClr val="tx1">
                    <a:lumMod val="95000"/>
                  </a:schemeClr>
                </a:solidFill>
              </a:rPr>
              <a:t>	</a:t>
            </a:r>
            <a:r>
              <a:rPr kumimoji="1" lang="ja-JP" altLang="en-US" sz="2000" dirty="0">
                <a:solidFill>
                  <a:schemeClr val="tx1">
                    <a:lumMod val="95000"/>
                  </a:schemeClr>
                </a:solidFill>
              </a:rPr>
              <a:t>例：医療診断支援システム</a:t>
            </a:r>
            <a:endParaRPr kumimoji="1" lang="en-US" altLang="ja-JP" sz="2000" dirty="0">
              <a:solidFill>
                <a:schemeClr val="tx1">
                  <a:lumMod val="95000"/>
                </a:schemeClr>
              </a:solidFill>
            </a:endParaRPr>
          </a:p>
          <a:p>
            <a:pPr marL="342900" indent="-342900">
              <a:lnSpc>
                <a:spcPct val="150000"/>
              </a:lnSpc>
              <a:buFont typeface="Arial" panose="020B0604020202020204" pitchFamily="34" charset="0"/>
              <a:buChar char="•"/>
            </a:pPr>
            <a:r>
              <a:rPr kumimoji="1" lang="ja-JP" altLang="en-US" sz="2000" dirty="0">
                <a:solidFill>
                  <a:schemeClr val="tx1">
                    <a:lumMod val="95000"/>
                  </a:schemeClr>
                </a:solidFill>
              </a:rPr>
              <a:t>専門家の仕事を支援　　→　生産性・品質向上</a:t>
            </a:r>
            <a:endParaRPr kumimoji="1" lang="en-US" altLang="ja-JP" sz="2000" dirty="0">
              <a:solidFill>
                <a:schemeClr val="tx1">
                  <a:lumMod val="95000"/>
                </a:schemeClr>
              </a:solidFill>
            </a:endParaRPr>
          </a:p>
          <a:p>
            <a:pPr>
              <a:lnSpc>
                <a:spcPct val="150000"/>
              </a:lnSpc>
            </a:pPr>
            <a:r>
              <a:rPr kumimoji="1" lang="en-US" altLang="ja-JP" sz="2000" dirty="0">
                <a:solidFill>
                  <a:schemeClr val="tx1">
                    <a:lumMod val="95000"/>
                  </a:schemeClr>
                </a:solidFill>
              </a:rPr>
              <a:t>	</a:t>
            </a:r>
            <a:r>
              <a:rPr kumimoji="1" lang="ja-JP" altLang="en-US" sz="2000" dirty="0">
                <a:solidFill>
                  <a:schemeClr val="tx1">
                    <a:lumMod val="95000"/>
                  </a:schemeClr>
                </a:solidFill>
              </a:rPr>
              <a:t>例：機器・システム設計支援</a:t>
            </a:r>
          </a:p>
        </p:txBody>
      </p:sp>
      <p:sp>
        <p:nvSpPr>
          <p:cNvPr id="3" name="テキスト ボックス 2">
            <a:extLst>
              <a:ext uri="{FF2B5EF4-FFF2-40B4-BE49-F238E27FC236}">
                <a16:creationId xmlns:a16="http://schemas.microsoft.com/office/drawing/2014/main" id="{63DAEC03-2DC0-4501-8E92-5C5FC686B5D7}"/>
              </a:ext>
            </a:extLst>
          </p:cNvPr>
          <p:cNvSpPr txBox="1"/>
          <p:nvPr/>
        </p:nvSpPr>
        <p:spPr>
          <a:xfrm>
            <a:off x="541488" y="747878"/>
            <a:ext cx="2868625" cy="707886"/>
          </a:xfrm>
          <a:prstGeom prst="rect">
            <a:avLst/>
          </a:prstGeom>
          <a:noFill/>
        </p:spPr>
        <p:txBody>
          <a:bodyPr wrap="square" rtlCol="0">
            <a:spAutoFit/>
          </a:bodyPr>
          <a:lstStyle/>
          <a:p>
            <a:r>
              <a:rPr kumimoji="1" lang="ja-JP" altLang="en-US" sz="2000" dirty="0">
                <a:solidFill>
                  <a:schemeClr val="tx1">
                    <a:lumMod val="95000"/>
                  </a:schemeClr>
                </a:solidFill>
              </a:rPr>
              <a:t>ルールが決められ問題しか解けない</a:t>
            </a:r>
          </a:p>
        </p:txBody>
      </p:sp>
      <p:sp>
        <p:nvSpPr>
          <p:cNvPr id="4" name="矢印: 右 3">
            <a:extLst>
              <a:ext uri="{FF2B5EF4-FFF2-40B4-BE49-F238E27FC236}">
                <a16:creationId xmlns:a16="http://schemas.microsoft.com/office/drawing/2014/main" id="{E621F4B9-4D41-4B73-9673-AB2547F66BA8}"/>
              </a:ext>
            </a:extLst>
          </p:cNvPr>
          <p:cNvSpPr/>
          <p:nvPr/>
        </p:nvSpPr>
        <p:spPr>
          <a:xfrm>
            <a:off x="3410113" y="865293"/>
            <a:ext cx="685800" cy="382228"/>
          </a:xfrm>
          <a:prstGeom prst="rightArrow">
            <a:avLst/>
          </a:prstGeom>
          <a:solidFill>
            <a:schemeClr val="bg1">
              <a:lumMod val="50000"/>
              <a:lumOff val="50000"/>
            </a:schemeClr>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p>
        </p:txBody>
      </p:sp>
      <p:sp>
        <p:nvSpPr>
          <p:cNvPr id="12" name="テキスト ボックス 11">
            <a:extLst>
              <a:ext uri="{FF2B5EF4-FFF2-40B4-BE49-F238E27FC236}">
                <a16:creationId xmlns:a16="http://schemas.microsoft.com/office/drawing/2014/main" id="{4DDF79CA-C529-4D87-85F4-18EDC71D953F}"/>
              </a:ext>
            </a:extLst>
          </p:cNvPr>
          <p:cNvSpPr txBox="1"/>
          <p:nvPr/>
        </p:nvSpPr>
        <p:spPr>
          <a:xfrm>
            <a:off x="4095913" y="702464"/>
            <a:ext cx="4276065" cy="707886"/>
          </a:xfrm>
          <a:prstGeom prst="rect">
            <a:avLst/>
          </a:prstGeom>
          <a:noFill/>
        </p:spPr>
        <p:txBody>
          <a:bodyPr wrap="square" rtlCol="0">
            <a:spAutoFit/>
          </a:bodyPr>
          <a:lstStyle/>
          <a:p>
            <a:r>
              <a:rPr kumimoji="1" lang="ja-JP" altLang="en-US" sz="2000" dirty="0">
                <a:solidFill>
                  <a:schemeClr val="tx1">
                    <a:lumMod val="95000"/>
                  </a:schemeClr>
                </a:solidFill>
              </a:rPr>
              <a:t>解けるよう、知識を与えてあげればいいじゃない！</a:t>
            </a:r>
            <a:r>
              <a:rPr kumimoji="1" lang="en-US" altLang="ja-JP" sz="2000" dirty="0">
                <a:solidFill>
                  <a:schemeClr val="tx1">
                    <a:lumMod val="95000"/>
                  </a:schemeClr>
                </a:solidFill>
              </a:rPr>
              <a:t>(</a:t>
            </a:r>
            <a:r>
              <a:rPr kumimoji="1" lang="ja-JP" altLang="en-US" sz="2000" dirty="0">
                <a:solidFill>
                  <a:schemeClr val="tx1">
                    <a:lumMod val="95000"/>
                  </a:schemeClr>
                </a:solidFill>
              </a:rPr>
              <a:t>知識工学</a:t>
            </a:r>
            <a:r>
              <a:rPr kumimoji="1" lang="en-US" altLang="ja-JP" sz="2000" dirty="0">
                <a:solidFill>
                  <a:schemeClr val="tx1">
                    <a:lumMod val="95000"/>
                  </a:schemeClr>
                </a:solidFill>
              </a:rPr>
              <a:t>)</a:t>
            </a:r>
            <a:endParaRPr kumimoji="1" lang="ja-JP" altLang="en-US" sz="2000" dirty="0">
              <a:solidFill>
                <a:schemeClr val="tx1">
                  <a:lumMod val="95000"/>
                </a:schemeClr>
              </a:solidFill>
            </a:endParaRPr>
          </a:p>
        </p:txBody>
      </p:sp>
      <p:sp>
        <p:nvSpPr>
          <p:cNvPr id="13" name="テキスト ボックス 12">
            <a:extLst>
              <a:ext uri="{FF2B5EF4-FFF2-40B4-BE49-F238E27FC236}">
                <a16:creationId xmlns:a16="http://schemas.microsoft.com/office/drawing/2014/main" id="{E755AFA1-5F05-4767-9A26-4685C1DDBC10}"/>
              </a:ext>
            </a:extLst>
          </p:cNvPr>
          <p:cNvSpPr txBox="1"/>
          <p:nvPr/>
        </p:nvSpPr>
        <p:spPr>
          <a:xfrm>
            <a:off x="139700" y="-37356"/>
            <a:ext cx="7073900" cy="523220"/>
          </a:xfrm>
          <a:prstGeom prst="rect">
            <a:avLst/>
          </a:prstGeom>
          <a:noFill/>
        </p:spPr>
        <p:txBody>
          <a:bodyPr wrap="square" rtlCol="0">
            <a:spAutoFit/>
          </a:bodyPr>
          <a:lstStyle/>
          <a:p>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3.2. </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第</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2</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回</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AI</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ブーム </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エキスパートシステム</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t>
            </a:r>
            <a:endPar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01837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 name="直線矢印コネクタ 80">
            <a:extLst>
              <a:ext uri="{FF2B5EF4-FFF2-40B4-BE49-F238E27FC236}">
                <a16:creationId xmlns:a16="http://schemas.microsoft.com/office/drawing/2014/main" id="{75DDC33C-4889-48B9-9DE9-896E8B8F13EC}"/>
              </a:ext>
            </a:extLst>
          </p:cNvPr>
          <p:cNvCxnSpPr>
            <a:cxnSpLocks/>
            <a:stCxn id="27" idx="3"/>
          </p:cNvCxnSpPr>
          <p:nvPr/>
        </p:nvCxnSpPr>
        <p:spPr>
          <a:xfrm flipV="1">
            <a:off x="3620266" y="4681646"/>
            <a:ext cx="1933385" cy="1332673"/>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4DA717D0-2596-4CB1-8BEC-18E2CCCB695E}"/>
              </a:ext>
            </a:extLst>
          </p:cNvPr>
          <p:cNvSpPr txBox="1"/>
          <p:nvPr/>
        </p:nvSpPr>
        <p:spPr>
          <a:xfrm>
            <a:off x="137560" y="2272691"/>
            <a:ext cx="2852063" cy="584775"/>
          </a:xfrm>
          <a:prstGeom prst="rect">
            <a:avLst/>
          </a:prstGeom>
          <a:noFill/>
          <a:ln>
            <a:solidFill>
              <a:schemeClr val="tx2">
                <a:lumMod val="75000"/>
              </a:schemeClr>
            </a:solidFill>
          </a:ln>
        </p:spPr>
        <p:txBody>
          <a:bodyPr wrap="none" rtlCol="0">
            <a:spAutoFit/>
          </a:bodyPr>
          <a:lstStyle/>
          <a:p>
            <a:r>
              <a:rPr kumimoji="1" lang="ja-JP" altLang="en-US" sz="1600" dirty="0"/>
              <a:t>専門知識を表現し，</a:t>
            </a:r>
            <a:endParaRPr kumimoji="1" lang="en-US" altLang="ja-JP" sz="1600" dirty="0"/>
          </a:p>
          <a:p>
            <a:r>
              <a:rPr kumimoji="1" lang="ja-JP" altLang="en-US" sz="1600" dirty="0"/>
              <a:t>それを統合的に管理する機構</a:t>
            </a:r>
          </a:p>
        </p:txBody>
      </p:sp>
      <p:sp>
        <p:nvSpPr>
          <p:cNvPr id="10" name="テキスト ボックス 9">
            <a:extLst>
              <a:ext uri="{FF2B5EF4-FFF2-40B4-BE49-F238E27FC236}">
                <a16:creationId xmlns:a16="http://schemas.microsoft.com/office/drawing/2014/main" id="{AC019AC2-C556-4444-80C0-5B226F2E0CAF}"/>
              </a:ext>
            </a:extLst>
          </p:cNvPr>
          <p:cNvSpPr txBox="1"/>
          <p:nvPr/>
        </p:nvSpPr>
        <p:spPr>
          <a:xfrm>
            <a:off x="137560" y="3081319"/>
            <a:ext cx="3166566" cy="584775"/>
          </a:xfrm>
          <a:prstGeom prst="rect">
            <a:avLst/>
          </a:prstGeom>
          <a:noFill/>
          <a:ln>
            <a:solidFill>
              <a:schemeClr val="tx2">
                <a:lumMod val="75000"/>
              </a:schemeClr>
            </a:solidFill>
          </a:ln>
        </p:spPr>
        <p:txBody>
          <a:bodyPr wrap="square" rtlCol="0">
            <a:spAutoFit/>
          </a:bodyPr>
          <a:lstStyle/>
          <a:p>
            <a:r>
              <a:rPr kumimoji="1" lang="ja-JP" altLang="en-US" sz="1600" dirty="0"/>
              <a:t>知識ベース内の知識を利用して，</a:t>
            </a:r>
            <a:endParaRPr kumimoji="1" lang="en-US" altLang="ja-JP" sz="1600" dirty="0"/>
          </a:p>
          <a:p>
            <a:r>
              <a:rPr kumimoji="1" lang="ja-JP" altLang="en-US" sz="1600" dirty="0"/>
              <a:t>推論を実行するための機構</a:t>
            </a:r>
          </a:p>
        </p:txBody>
      </p:sp>
      <p:cxnSp>
        <p:nvCxnSpPr>
          <p:cNvPr id="12" name="直線矢印コネクタ 11">
            <a:extLst>
              <a:ext uri="{FF2B5EF4-FFF2-40B4-BE49-F238E27FC236}">
                <a16:creationId xmlns:a16="http://schemas.microsoft.com/office/drawing/2014/main" id="{E89EE353-A553-4A69-B3D6-C440182109F4}"/>
              </a:ext>
            </a:extLst>
          </p:cNvPr>
          <p:cNvCxnSpPr>
            <a:cxnSpLocks/>
            <a:stCxn id="9" idx="3"/>
          </p:cNvCxnSpPr>
          <p:nvPr/>
        </p:nvCxnSpPr>
        <p:spPr>
          <a:xfrm>
            <a:off x="2989623" y="2565079"/>
            <a:ext cx="1186820" cy="495748"/>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B9C0BC80-8AE4-46BA-A883-3B05FE5273F5}"/>
              </a:ext>
            </a:extLst>
          </p:cNvPr>
          <p:cNvCxnSpPr>
            <a:cxnSpLocks/>
            <a:stCxn id="10" idx="3"/>
          </p:cNvCxnSpPr>
          <p:nvPr/>
        </p:nvCxnSpPr>
        <p:spPr>
          <a:xfrm>
            <a:off x="3304126" y="3373707"/>
            <a:ext cx="840085" cy="650149"/>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9A3A1B28-D1B1-4D66-9726-7B4D428E1F0C}"/>
              </a:ext>
            </a:extLst>
          </p:cNvPr>
          <p:cNvSpPr txBox="1"/>
          <p:nvPr/>
        </p:nvSpPr>
        <p:spPr>
          <a:xfrm>
            <a:off x="137560" y="4807542"/>
            <a:ext cx="3303626" cy="584775"/>
          </a:xfrm>
          <a:prstGeom prst="rect">
            <a:avLst/>
          </a:prstGeom>
          <a:noFill/>
          <a:ln>
            <a:solidFill>
              <a:schemeClr val="tx2">
                <a:lumMod val="75000"/>
              </a:schemeClr>
            </a:solidFill>
          </a:ln>
        </p:spPr>
        <p:txBody>
          <a:bodyPr wrap="square" rtlCol="0">
            <a:spAutoFit/>
          </a:bodyPr>
          <a:lstStyle/>
          <a:p>
            <a:r>
              <a:rPr kumimoji="1" lang="ja-JP" altLang="en-US" sz="1600" dirty="0"/>
              <a:t>ユーザとの応答をスムーズに行うためのユーザインタフェース</a:t>
            </a:r>
          </a:p>
        </p:txBody>
      </p:sp>
      <p:cxnSp>
        <p:nvCxnSpPr>
          <p:cNvPr id="22" name="直線矢印コネクタ 21">
            <a:extLst>
              <a:ext uri="{FF2B5EF4-FFF2-40B4-BE49-F238E27FC236}">
                <a16:creationId xmlns:a16="http://schemas.microsoft.com/office/drawing/2014/main" id="{4654DED6-A7F6-4ABD-938F-388BFD683EEF}"/>
              </a:ext>
            </a:extLst>
          </p:cNvPr>
          <p:cNvCxnSpPr>
            <a:cxnSpLocks/>
            <a:stCxn id="18" idx="3"/>
            <a:endCxn id="32" idx="0"/>
          </p:cNvCxnSpPr>
          <p:nvPr/>
        </p:nvCxnSpPr>
        <p:spPr>
          <a:xfrm>
            <a:off x="3441186" y="5099930"/>
            <a:ext cx="726179" cy="17250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F679B44E-8BAC-4FE2-A2B9-9C85462118A1}"/>
              </a:ext>
            </a:extLst>
          </p:cNvPr>
          <p:cNvSpPr txBox="1"/>
          <p:nvPr/>
        </p:nvSpPr>
        <p:spPr>
          <a:xfrm>
            <a:off x="4547113" y="1977611"/>
            <a:ext cx="4513772" cy="584775"/>
          </a:xfrm>
          <a:prstGeom prst="rect">
            <a:avLst/>
          </a:prstGeom>
          <a:noFill/>
          <a:ln>
            <a:solidFill>
              <a:schemeClr val="tx2">
                <a:lumMod val="75000"/>
              </a:schemeClr>
            </a:solidFill>
          </a:ln>
        </p:spPr>
        <p:txBody>
          <a:bodyPr wrap="square" rtlCol="0">
            <a:spAutoFit/>
          </a:bodyPr>
          <a:lstStyle/>
          <a:p>
            <a:r>
              <a:rPr kumimoji="1" lang="ja-JP" altLang="en-US" sz="1600" dirty="0"/>
              <a:t>エキスパートから専門知識を獲得し知識ベースを構築する作業を支援する</a:t>
            </a:r>
          </a:p>
        </p:txBody>
      </p:sp>
      <p:sp>
        <p:nvSpPr>
          <p:cNvPr id="27" name="テキスト ボックス 26">
            <a:extLst>
              <a:ext uri="{FF2B5EF4-FFF2-40B4-BE49-F238E27FC236}">
                <a16:creationId xmlns:a16="http://schemas.microsoft.com/office/drawing/2014/main" id="{632784EA-B978-422E-8848-3B3931BE50C5}"/>
              </a:ext>
            </a:extLst>
          </p:cNvPr>
          <p:cNvSpPr txBox="1"/>
          <p:nvPr/>
        </p:nvSpPr>
        <p:spPr>
          <a:xfrm>
            <a:off x="137560" y="5721931"/>
            <a:ext cx="3482706" cy="584775"/>
          </a:xfrm>
          <a:prstGeom prst="rect">
            <a:avLst/>
          </a:prstGeom>
          <a:noFill/>
          <a:ln>
            <a:solidFill>
              <a:schemeClr val="tx2">
                <a:lumMod val="75000"/>
              </a:schemeClr>
            </a:solidFill>
          </a:ln>
        </p:spPr>
        <p:txBody>
          <a:bodyPr wrap="square" rtlCol="0">
            <a:spAutoFit/>
          </a:bodyPr>
          <a:lstStyle/>
          <a:p>
            <a:r>
              <a:rPr kumimoji="1" lang="ja-JP" altLang="en-US" sz="1600" dirty="0"/>
              <a:t>ユーザの要求に応じて，</a:t>
            </a:r>
            <a:endParaRPr kumimoji="1" lang="en-US" altLang="ja-JP" sz="1600" dirty="0"/>
          </a:p>
          <a:p>
            <a:r>
              <a:rPr kumimoji="1" lang="ja-JP" altLang="en-US" sz="1600" dirty="0"/>
              <a:t>推論で導いた結論の根拠を説明する</a:t>
            </a:r>
          </a:p>
        </p:txBody>
      </p:sp>
      <p:sp>
        <p:nvSpPr>
          <p:cNvPr id="28" name="正方形/長方形 27">
            <a:extLst>
              <a:ext uri="{FF2B5EF4-FFF2-40B4-BE49-F238E27FC236}">
                <a16:creationId xmlns:a16="http://schemas.microsoft.com/office/drawing/2014/main" id="{B57B51F7-0828-4E23-9E71-3FE9818B3B25}"/>
              </a:ext>
            </a:extLst>
          </p:cNvPr>
          <p:cNvSpPr/>
          <p:nvPr/>
        </p:nvSpPr>
        <p:spPr>
          <a:xfrm>
            <a:off x="4137790" y="2924505"/>
            <a:ext cx="1018573" cy="665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知識ベース</a:t>
            </a:r>
          </a:p>
        </p:txBody>
      </p:sp>
      <p:sp>
        <p:nvSpPr>
          <p:cNvPr id="29" name="正方形/長方形 28">
            <a:extLst>
              <a:ext uri="{FF2B5EF4-FFF2-40B4-BE49-F238E27FC236}">
                <a16:creationId xmlns:a16="http://schemas.microsoft.com/office/drawing/2014/main" id="{35A31510-6AE5-490D-BD5C-E1A680070F37}"/>
              </a:ext>
            </a:extLst>
          </p:cNvPr>
          <p:cNvSpPr/>
          <p:nvPr/>
        </p:nvSpPr>
        <p:spPr>
          <a:xfrm>
            <a:off x="4144211" y="4023856"/>
            <a:ext cx="1018573" cy="665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推論機構</a:t>
            </a:r>
          </a:p>
        </p:txBody>
      </p:sp>
      <p:sp>
        <p:nvSpPr>
          <p:cNvPr id="30" name="正方形/長方形 29">
            <a:extLst>
              <a:ext uri="{FF2B5EF4-FFF2-40B4-BE49-F238E27FC236}">
                <a16:creationId xmlns:a16="http://schemas.microsoft.com/office/drawing/2014/main" id="{6062B34A-3DC7-415D-99BB-E31953BE1CF2}"/>
              </a:ext>
            </a:extLst>
          </p:cNvPr>
          <p:cNvSpPr/>
          <p:nvPr/>
        </p:nvSpPr>
        <p:spPr>
          <a:xfrm>
            <a:off x="5553651" y="4006299"/>
            <a:ext cx="1250348" cy="665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推論過程</a:t>
            </a:r>
            <a:endParaRPr kumimoji="1" lang="en-US" altLang="ja-JP" sz="1200" dirty="0"/>
          </a:p>
          <a:p>
            <a:pPr algn="ctr"/>
            <a:r>
              <a:rPr kumimoji="1" lang="ja-JP" altLang="en-US" sz="1200" dirty="0"/>
              <a:t>説明モジュール</a:t>
            </a:r>
          </a:p>
        </p:txBody>
      </p:sp>
      <p:sp>
        <p:nvSpPr>
          <p:cNvPr id="31" name="正方形/長方形 30">
            <a:extLst>
              <a:ext uri="{FF2B5EF4-FFF2-40B4-BE49-F238E27FC236}">
                <a16:creationId xmlns:a16="http://schemas.microsoft.com/office/drawing/2014/main" id="{A2C423C8-5358-4F5F-B3F6-6F047194CD87}"/>
              </a:ext>
            </a:extLst>
          </p:cNvPr>
          <p:cNvSpPr/>
          <p:nvPr/>
        </p:nvSpPr>
        <p:spPr>
          <a:xfrm>
            <a:off x="5553651" y="2919427"/>
            <a:ext cx="1250348" cy="665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知識獲得</a:t>
            </a:r>
            <a:endParaRPr kumimoji="1" lang="en-US" altLang="ja-JP" sz="1200" dirty="0"/>
          </a:p>
          <a:p>
            <a:pPr algn="ctr"/>
            <a:r>
              <a:rPr kumimoji="1" lang="ja-JP" altLang="en-US" sz="1200" dirty="0"/>
              <a:t>支援モジュール</a:t>
            </a:r>
          </a:p>
        </p:txBody>
      </p:sp>
      <p:sp>
        <p:nvSpPr>
          <p:cNvPr id="32" name="L 字 31">
            <a:extLst>
              <a:ext uri="{FF2B5EF4-FFF2-40B4-BE49-F238E27FC236}">
                <a16:creationId xmlns:a16="http://schemas.microsoft.com/office/drawing/2014/main" id="{3CA14747-23D9-443F-AE9F-90D5A5B75A14}"/>
              </a:ext>
            </a:extLst>
          </p:cNvPr>
          <p:cNvSpPr/>
          <p:nvPr/>
        </p:nvSpPr>
        <p:spPr>
          <a:xfrm flipH="1">
            <a:off x="4167365" y="2919427"/>
            <a:ext cx="3348641" cy="2532275"/>
          </a:xfrm>
          <a:prstGeom prst="corner">
            <a:avLst>
              <a:gd name="adj1" fmla="val 14159"/>
              <a:gd name="adj2" fmla="val 137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ユーザ・インタフェース・モジュール</a:t>
            </a:r>
          </a:p>
        </p:txBody>
      </p:sp>
      <p:sp>
        <p:nvSpPr>
          <p:cNvPr id="33" name="テキスト ボックス 32">
            <a:extLst>
              <a:ext uri="{FF2B5EF4-FFF2-40B4-BE49-F238E27FC236}">
                <a16:creationId xmlns:a16="http://schemas.microsoft.com/office/drawing/2014/main" id="{7DCE2BC1-EDFD-41B1-9C01-BD86514AC884}"/>
              </a:ext>
            </a:extLst>
          </p:cNvPr>
          <p:cNvSpPr txBox="1"/>
          <p:nvPr/>
        </p:nvSpPr>
        <p:spPr>
          <a:xfrm>
            <a:off x="4176443" y="5775000"/>
            <a:ext cx="954107" cy="276999"/>
          </a:xfrm>
          <a:prstGeom prst="rect">
            <a:avLst/>
          </a:prstGeom>
          <a:noFill/>
        </p:spPr>
        <p:txBody>
          <a:bodyPr wrap="none" rtlCol="0">
            <a:spAutoFit/>
          </a:bodyPr>
          <a:lstStyle/>
          <a:p>
            <a:r>
              <a:rPr kumimoji="1" lang="ja-JP" altLang="en-US" sz="1200" dirty="0"/>
              <a:t>データ入力</a:t>
            </a:r>
            <a:endParaRPr kumimoji="1" lang="ja-JP" altLang="en-US" dirty="0"/>
          </a:p>
        </p:txBody>
      </p:sp>
      <p:cxnSp>
        <p:nvCxnSpPr>
          <p:cNvPr id="35" name="直線矢印コネクタ 34">
            <a:extLst>
              <a:ext uri="{FF2B5EF4-FFF2-40B4-BE49-F238E27FC236}">
                <a16:creationId xmlns:a16="http://schemas.microsoft.com/office/drawing/2014/main" id="{C7638C7E-5B77-4798-BF58-41BAD6857F64}"/>
              </a:ext>
            </a:extLst>
          </p:cNvPr>
          <p:cNvCxnSpPr>
            <a:cxnSpLocks/>
            <a:stCxn id="29" idx="2"/>
          </p:cNvCxnSpPr>
          <p:nvPr/>
        </p:nvCxnSpPr>
        <p:spPr>
          <a:xfrm>
            <a:off x="4653498" y="4689651"/>
            <a:ext cx="0" cy="397998"/>
          </a:xfrm>
          <a:prstGeom prst="straightConnector1">
            <a:avLst/>
          </a:prstGeom>
          <a:ln w="38100">
            <a:headEnd type="stealth"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7AE48E72-6CAE-493A-B89E-5F1ECE9BE6BB}"/>
              </a:ext>
            </a:extLst>
          </p:cNvPr>
          <p:cNvCxnSpPr>
            <a:cxnSpLocks/>
            <a:stCxn id="28" idx="2"/>
            <a:endCxn id="29" idx="0"/>
          </p:cNvCxnSpPr>
          <p:nvPr/>
        </p:nvCxnSpPr>
        <p:spPr>
          <a:xfrm>
            <a:off x="4647077" y="3590300"/>
            <a:ext cx="6421" cy="433556"/>
          </a:xfrm>
          <a:prstGeom prst="straightConnector1">
            <a:avLst/>
          </a:prstGeom>
          <a:ln w="38100">
            <a:headEnd type="stealth"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4FDCCEDB-4CD4-4DB6-B322-541ED7B64E7C}"/>
              </a:ext>
            </a:extLst>
          </p:cNvPr>
          <p:cNvCxnSpPr>
            <a:cxnSpLocks/>
            <a:stCxn id="30" idx="2"/>
          </p:cNvCxnSpPr>
          <p:nvPr/>
        </p:nvCxnSpPr>
        <p:spPr>
          <a:xfrm>
            <a:off x="6178825" y="4672094"/>
            <a:ext cx="0" cy="421077"/>
          </a:xfrm>
          <a:prstGeom prst="straightConnector1">
            <a:avLst/>
          </a:prstGeom>
          <a:ln w="38100">
            <a:headEnd type="stealth"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C681B4E2-F851-4642-9950-8937AADA05A2}"/>
              </a:ext>
            </a:extLst>
          </p:cNvPr>
          <p:cNvCxnSpPr>
            <a:cxnSpLocks/>
            <a:stCxn id="29" idx="3"/>
            <a:endCxn id="30" idx="1"/>
          </p:cNvCxnSpPr>
          <p:nvPr/>
        </p:nvCxnSpPr>
        <p:spPr>
          <a:xfrm flipV="1">
            <a:off x="5162784" y="4339197"/>
            <a:ext cx="390867" cy="17557"/>
          </a:xfrm>
          <a:prstGeom prst="straightConnector1">
            <a:avLst/>
          </a:prstGeom>
          <a:ln w="38100">
            <a:headEnd type="stealth"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DB058857-2B35-41BE-812E-0BD2E26A057C}"/>
              </a:ext>
            </a:extLst>
          </p:cNvPr>
          <p:cNvCxnSpPr>
            <a:cxnSpLocks/>
            <a:stCxn id="28" idx="3"/>
            <a:endCxn id="31" idx="1"/>
          </p:cNvCxnSpPr>
          <p:nvPr/>
        </p:nvCxnSpPr>
        <p:spPr>
          <a:xfrm flipV="1">
            <a:off x="5156363" y="3252325"/>
            <a:ext cx="397288" cy="5078"/>
          </a:xfrm>
          <a:prstGeom prst="straightConnector1">
            <a:avLst/>
          </a:prstGeom>
          <a:ln w="38100">
            <a:headEnd type="stealth"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001CC2C1-1789-48E7-828F-52249DCF718A}"/>
              </a:ext>
            </a:extLst>
          </p:cNvPr>
          <p:cNvCxnSpPr>
            <a:cxnSpLocks/>
            <a:stCxn id="31" idx="3"/>
          </p:cNvCxnSpPr>
          <p:nvPr/>
        </p:nvCxnSpPr>
        <p:spPr>
          <a:xfrm flipV="1">
            <a:off x="6803999" y="3243547"/>
            <a:ext cx="387238" cy="8778"/>
          </a:xfrm>
          <a:prstGeom prst="straightConnector1">
            <a:avLst/>
          </a:prstGeom>
          <a:ln w="38100">
            <a:headEnd type="stealth"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DEA6262C-5D36-4919-AF1B-327ADD329196}"/>
              </a:ext>
            </a:extLst>
          </p:cNvPr>
          <p:cNvCxnSpPr>
            <a:stCxn id="33" idx="0"/>
          </p:cNvCxnSpPr>
          <p:nvPr/>
        </p:nvCxnSpPr>
        <p:spPr>
          <a:xfrm flipV="1">
            <a:off x="4653497" y="5459578"/>
            <a:ext cx="0" cy="3154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テキスト ボックス 58">
            <a:extLst>
              <a:ext uri="{FF2B5EF4-FFF2-40B4-BE49-F238E27FC236}">
                <a16:creationId xmlns:a16="http://schemas.microsoft.com/office/drawing/2014/main" id="{6731C932-D47D-4952-97B4-CC96DDF70791}"/>
              </a:ext>
            </a:extLst>
          </p:cNvPr>
          <p:cNvSpPr txBox="1"/>
          <p:nvPr/>
        </p:nvSpPr>
        <p:spPr>
          <a:xfrm>
            <a:off x="5542428" y="5775000"/>
            <a:ext cx="1434322" cy="276999"/>
          </a:xfrm>
          <a:prstGeom prst="rect">
            <a:avLst/>
          </a:prstGeom>
          <a:noFill/>
        </p:spPr>
        <p:txBody>
          <a:bodyPr wrap="square" rtlCol="0">
            <a:spAutoFit/>
          </a:bodyPr>
          <a:lstStyle/>
          <a:p>
            <a:r>
              <a:rPr kumimoji="1" lang="ja-JP" altLang="en-US" sz="1200" dirty="0"/>
              <a:t>結論・助言・説明</a:t>
            </a:r>
            <a:endParaRPr kumimoji="1" lang="ja-JP" altLang="en-US" dirty="0"/>
          </a:p>
        </p:txBody>
      </p:sp>
      <p:sp>
        <p:nvSpPr>
          <p:cNvPr id="60" name="フローチャート: 端子 59">
            <a:extLst>
              <a:ext uri="{FF2B5EF4-FFF2-40B4-BE49-F238E27FC236}">
                <a16:creationId xmlns:a16="http://schemas.microsoft.com/office/drawing/2014/main" id="{498BF339-884B-4147-B753-CEB6801B0040}"/>
              </a:ext>
            </a:extLst>
          </p:cNvPr>
          <p:cNvSpPr/>
          <p:nvPr/>
        </p:nvSpPr>
        <p:spPr>
          <a:xfrm>
            <a:off x="4454761" y="6153783"/>
            <a:ext cx="2387681" cy="3810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ユーザ</a:t>
            </a:r>
            <a:r>
              <a:rPr kumimoji="1" lang="en-US" altLang="ja-JP" sz="1400" dirty="0"/>
              <a:t>(</a:t>
            </a:r>
            <a:r>
              <a:rPr kumimoji="1" lang="ja-JP" altLang="en-US" sz="1400" dirty="0"/>
              <a:t>非エキスパート</a:t>
            </a:r>
            <a:r>
              <a:rPr kumimoji="1" lang="en-US" altLang="ja-JP" sz="1400" dirty="0"/>
              <a:t>)</a:t>
            </a:r>
            <a:endParaRPr kumimoji="1" lang="ja-JP" altLang="en-US" sz="1400" dirty="0"/>
          </a:p>
        </p:txBody>
      </p:sp>
      <p:cxnSp>
        <p:nvCxnSpPr>
          <p:cNvPr id="61" name="直線矢印コネクタ 60">
            <a:extLst>
              <a:ext uri="{FF2B5EF4-FFF2-40B4-BE49-F238E27FC236}">
                <a16:creationId xmlns:a16="http://schemas.microsoft.com/office/drawing/2014/main" id="{85A29E8B-E6D6-4180-96A3-308C81669B84}"/>
              </a:ext>
            </a:extLst>
          </p:cNvPr>
          <p:cNvCxnSpPr>
            <a:cxnSpLocks/>
          </p:cNvCxnSpPr>
          <p:nvPr/>
        </p:nvCxnSpPr>
        <p:spPr>
          <a:xfrm>
            <a:off x="6178825" y="5457699"/>
            <a:ext cx="0" cy="3154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83828CCE-7B47-4689-9EEE-C16F580BE71D}"/>
              </a:ext>
            </a:extLst>
          </p:cNvPr>
          <p:cNvSpPr txBox="1"/>
          <p:nvPr/>
        </p:nvSpPr>
        <p:spPr>
          <a:xfrm>
            <a:off x="7753360" y="2974194"/>
            <a:ext cx="835773" cy="830997"/>
          </a:xfrm>
          <a:prstGeom prst="rect">
            <a:avLst/>
          </a:prstGeom>
          <a:noFill/>
        </p:spPr>
        <p:txBody>
          <a:bodyPr wrap="square" rtlCol="0">
            <a:spAutoFit/>
          </a:bodyPr>
          <a:lstStyle/>
          <a:p>
            <a:r>
              <a:rPr kumimoji="1" lang="ja-JP" altLang="en-US" sz="1200" dirty="0"/>
              <a:t>結論の</a:t>
            </a:r>
            <a:endParaRPr kumimoji="1" lang="en-US" altLang="ja-JP" sz="1200" dirty="0"/>
          </a:p>
          <a:p>
            <a:r>
              <a:rPr kumimoji="1" lang="ja-JP" altLang="en-US" sz="1200" dirty="0"/>
              <a:t>定義確認</a:t>
            </a:r>
            <a:endParaRPr kumimoji="1" lang="en-US" altLang="ja-JP" sz="1200" dirty="0"/>
          </a:p>
          <a:p>
            <a:r>
              <a:rPr kumimoji="1" lang="ja-JP" altLang="en-US" sz="1200" dirty="0"/>
              <a:t>変更</a:t>
            </a:r>
            <a:endParaRPr kumimoji="1" lang="en-US" altLang="ja-JP" sz="1200" dirty="0"/>
          </a:p>
          <a:p>
            <a:r>
              <a:rPr kumimoji="1" lang="ja-JP" altLang="en-US" sz="1200" dirty="0"/>
              <a:t>追加</a:t>
            </a:r>
            <a:endParaRPr kumimoji="1" lang="ja-JP" altLang="en-US" dirty="0"/>
          </a:p>
        </p:txBody>
      </p:sp>
      <p:sp>
        <p:nvSpPr>
          <p:cNvPr id="69" name="フローチャート: 端子 68">
            <a:extLst>
              <a:ext uri="{FF2B5EF4-FFF2-40B4-BE49-F238E27FC236}">
                <a16:creationId xmlns:a16="http://schemas.microsoft.com/office/drawing/2014/main" id="{91442B55-F688-42C6-91B5-806CDFCC6A5F}"/>
              </a:ext>
            </a:extLst>
          </p:cNvPr>
          <p:cNvSpPr/>
          <p:nvPr/>
        </p:nvSpPr>
        <p:spPr>
          <a:xfrm rot="16200000">
            <a:off x="8100700" y="3390645"/>
            <a:ext cx="1516101" cy="3810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エキスパート</a:t>
            </a:r>
          </a:p>
        </p:txBody>
      </p:sp>
      <p:cxnSp>
        <p:nvCxnSpPr>
          <p:cNvPr id="70" name="直線矢印コネクタ 69">
            <a:extLst>
              <a:ext uri="{FF2B5EF4-FFF2-40B4-BE49-F238E27FC236}">
                <a16:creationId xmlns:a16="http://schemas.microsoft.com/office/drawing/2014/main" id="{3500FDB5-2488-440F-8D1D-3AF923C40A87}"/>
              </a:ext>
            </a:extLst>
          </p:cNvPr>
          <p:cNvCxnSpPr>
            <a:cxnSpLocks/>
          </p:cNvCxnSpPr>
          <p:nvPr/>
        </p:nvCxnSpPr>
        <p:spPr>
          <a:xfrm rot="16200000">
            <a:off x="7659066" y="3085836"/>
            <a:ext cx="0" cy="3154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3" name="円柱 72">
            <a:extLst>
              <a:ext uri="{FF2B5EF4-FFF2-40B4-BE49-F238E27FC236}">
                <a16:creationId xmlns:a16="http://schemas.microsoft.com/office/drawing/2014/main" id="{F04DC354-825A-4F98-93AA-D864EBE03804}"/>
              </a:ext>
            </a:extLst>
          </p:cNvPr>
          <p:cNvSpPr/>
          <p:nvPr/>
        </p:nvSpPr>
        <p:spPr>
          <a:xfrm>
            <a:off x="2551479" y="3977713"/>
            <a:ext cx="1197203" cy="77702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データベース</a:t>
            </a:r>
            <a:endParaRPr kumimoji="1" lang="ja-JP" altLang="en-US" dirty="0"/>
          </a:p>
        </p:txBody>
      </p:sp>
      <p:cxnSp>
        <p:nvCxnSpPr>
          <p:cNvPr id="74" name="直線矢印コネクタ 73">
            <a:extLst>
              <a:ext uri="{FF2B5EF4-FFF2-40B4-BE49-F238E27FC236}">
                <a16:creationId xmlns:a16="http://schemas.microsoft.com/office/drawing/2014/main" id="{404C095C-0F29-41E4-B58C-5F1ED135D131}"/>
              </a:ext>
            </a:extLst>
          </p:cNvPr>
          <p:cNvCxnSpPr>
            <a:cxnSpLocks/>
            <a:stCxn id="73" idx="4"/>
            <a:endCxn id="29" idx="1"/>
          </p:cNvCxnSpPr>
          <p:nvPr/>
        </p:nvCxnSpPr>
        <p:spPr>
          <a:xfrm flipV="1">
            <a:off x="3748682" y="4356754"/>
            <a:ext cx="395529" cy="9470"/>
          </a:xfrm>
          <a:prstGeom prst="straightConnector1">
            <a:avLst/>
          </a:prstGeom>
          <a:ln w="38100">
            <a:headEnd type="stealth" w="med" len="med"/>
            <a:tailEnd type="stealth" w="med" len="med"/>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54812034-1344-452F-A808-012855AB4716}"/>
              </a:ext>
            </a:extLst>
          </p:cNvPr>
          <p:cNvCxnSpPr>
            <a:cxnSpLocks/>
            <a:stCxn id="25" idx="2"/>
          </p:cNvCxnSpPr>
          <p:nvPr/>
        </p:nvCxnSpPr>
        <p:spPr>
          <a:xfrm flipH="1">
            <a:off x="6685031" y="2562386"/>
            <a:ext cx="118968" cy="411808"/>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a:extLst>
              <a:ext uri="{FF2B5EF4-FFF2-40B4-BE49-F238E27FC236}">
                <a16:creationId xmlns:a16="http://schemas.microsoft.com/office/drawing/2014/main" id="{E6E62B07-5984-44F9-AC94-3C334D7569E3}"/>
              </a:ext>
            </a:extLst>
          </p:cNvPr>
          <p:cNvSpPr txBox="1"/>
          <p:nvPr/>
        </p:nvSpPr>
        <p:spPr>
          <a:xfrm>
            <a:off x="6414007" y="6615327"/>
            <a:ext cx="2646878" cy="276999"/>
          </a:xfrm>
          <a:prstGeom prst="rect">
            <a:avLst/>
          </a:prstGeom>
          <a:noFill/>
        </p:spPr>
        <p:txBody>
          <a:bodyPr wrap="none" rtlCol="0">
            <a:spAutoFit/>
          </a:bodyPr>
          <a:lstStyle/>
          <a:p>
            <a:r>
              <a:rPr kumimoji="1" lang="ja-JP" altLang="en-US" sz="1200" dirty="0">
                <a:solidFill>
                  <a:schemeClr val="bg1">
                    <a:lumMod val="50000"/>
                    <a:lumOff val="50000"/>
                  </a:schemeClr>
                </a:solidFill>
              </a:rPr>
              <a:t>「エキスパートシステム概論」より</a:t>
            </a:r>
          </a:p>
        </p:txBody>
      </p:sp>
      <p:sp>
        <p:nvSpPr>
          <p:cNvPr id="36" name="テキスト ボックス 35">
            <a:extLst>
              <a:ext uri="{FF2B5EF4-FFF2-40B4-BE49-F238E27FC236}">
                <a16:creationId xmlns:a16="http://schemas.microsoft.com/office/drawing/2014/main" id="{9B67DD31-42DA-460F-A506-5D139ADC62E6}"/>
              </a:ext>
            </a:extLst>
          </p:cNvPr>
          <p:cNvSpPr txBox="1"/>
          <p:nvPr/>
        </p:nvSpPr>
        <p:spPr>
          <a:xfrm>
            <a:off x="139700" y="-37356"/>
            <a:ext cx="7073900" cy="523220"/>
          </a:xfrm>
          <a:prstGeom prst="rect">
            <a:avLst/>
          </a:prstGeom>
          <a:noFill/>
        </p:spPr>
        <p:txBody>
          <a:bodyPr wrap="square" rtlCol="0">
            <a:spAutoFit/>
          </a:bodyPr>
          <a:lstStyle/>
          <a:p>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3.2. </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第</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2</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回</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AI</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ブーム </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エキスパートシステム</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t>
            </a:r>
            <a:endPar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endParaRPr>
          </a:p>
        </p:txBody>
      </p:sp>
      <p:sp>
        <p:nvSpPr>
          <p:cNvPr id="38" name="テキスト ボックス 37">
            <a:extLst>
              <a:ext uri="{FF2B5EF4-FFF2-40B4-BE49-F238E27FC236}">
                <a16:creationId xmlns:a16="http://schemas.microsoft.com/office/drawing/2014/main" id="{B7443071-F0CD-4ACA-86B7-46F25496B616}"/>
              </a:ext>
            </a:extLst>
          </p:cNvPr>
          <p:cNvSpPr txBox="1"/>
          <p:nvPr/>
        </p:nvSpPr>
        <p:spPr>
          <a:xfrm>
            <a:off x="395818" y="464018"/>
            <a:ext cx="8343854" cy="1384995"/>
          </a:xfrm>
          <a:prstGeom prst="rect">
            <a:avLst/>
          </a:prstGeom>
          <a:noFill/>
        </p:spPr>
        <p:txBody>
          <a:bodyPr wrap="square" rtlCol="0">
            <a:spAutoFit/>
          </a:bodyPr>
          <a:lstStyle/>
          <a:p>
            <a:r>
              <a:rPr kumimoji="1" lang="ja-JP" altLang="en-US" sz="2400" b="1" dirty="0">
                <a:solidFill>
                  <a:srgbClr val="FF6600"/>
                </a:solidFill>
              </a:rPr>
              <a:t>エキスパートシステム</a:t>
            </a:r>
            <a:endParaRPr kumimoji="1" lang="en-US" altLang="ja-JP" sz="2400" b="1" dirty="0">
              <a:solidFill>
                <a:srgbClr val="FF6600"/>
              </a:solidFill>
            </a:endParaRPr>
          </a:p>
          <a:p>
            <a:pPr lvl="1"/>
            <a:r>
              <a:rPr kumimoji="1" lang="ja-JP" altLang="en-US" sz="2000" dirty="0">
                <a:solidFill>
                  <a:schemeClr val="accent6">
                    <a:lumMod val="75000"/>
                  </a:schemeClr>
                </a:solidFill>
              </a:rPr>
              <a:t>対象とする問題得領域の専門知識を利用して</a:t>
            </a:r>
            <a:r>
              <a:rPr kumimoji="1" lang="ja-JP" altLang="en-US" sz="2000" dirty="0"/>
              <a:t>推論を行い，</a:t>
            </a:r>
            <a:r>
              <a:rPr kumimoji="1" lang="ja-JP" altLang="en-US" sz="2000" dirty="0">
                <a:solidFill>
                  <a:schemeClr val="accent1">
                    <a:lumMod val="60000"/>
                    <a:lumOff val="40000"/>
                  </a:schemeClr>
                </a:solidFill>
              </a:rPr>
              <a:t>専門的に高度な問題の解決</a:t>
            </a:r>
            <a:r>
              <a:rPr kumimoji="1" lang="ja-JP" altLang="en-US" sz="2000" dirty="0"/>
              <a:t>に関して，</a:t>
            </a:r>
            <a:r>
              <a:rPr kumimoji="1" lang="ja-JP" altLang="en-US" sz="2000" dirty="0">
                <a:solidFill>
                  <a:srgbClr val="FF3399"/>
                </a:solidFill>
              </a:rPr>
              <a:t>専門家と同等の能力を持つ</a:t>
            </a:r>
            <a:r>
              <a:rPr kumimoji="1" lang="en-US" altLang="ja-JP" sz="2000" dirty="0"/>
              <a:t>(</a:t>
            </a:r>
            <a:r>
              <a:rPr kumimoji="1" lang="ja-JP" altLang="en-US" sz="2000" dirty="0"/>
              <a:t>ことを目標とする</a:t>
            </a:r>
            <a:r>
              <a:rPr kumimoji="1" lang="en-US" altLang="ja-JP" sz="2000" dirty="0"/>
              <a:t>)</a:t>
            </a:r>
            <a:r>
              <a:rPr kumimoji="1" lang="ja-JP" altLang="en-US" sz="2000" dirty="0"/>
              <a:t>知的問題解決システム</a:t>
            </a:r>
          </a:p>
        </p:txBody>
      </p:sp>
    </p:spTree>
    <p:extLst>
      <p:ext uri="{BB962C8B-B14F-4D97-AF65-F5344CB8AC3E}">
        <p14:creationId xmlns:p14="http://schemas.microsoft.com/office/powerpoint/2010/main" val="340719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52B9AA11-2623-4943-B91C-933D7D321C75}"/>
              </a:ext>
            </a:extLst>
          </p:cNvPr>
          <p:cNvSpPr/>
          <p:nvPr/>
        </p:nvSpPr>
        <p:spPr>
          <a:xfrm>
            <a:off x="395818" y="3067291"/>
            <a:ext cx="8406715" cy="257621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9B67DD31-42DA-460F-A506-5D139ADC62E6}"/>
              </a:ext>
            </a:extLst>
          </p:cNvPr>
          <p:cNvSpPr txBox="1"/>
          <p:nvPr/>
        </p:nvSpPr>
        <p:spPr>
          <a:xfrm>
            <a:off x="139700" y="-37356"/>
            <a:ext cx="7073900" cy="523220"/>
          </a:xfrm>
          <a:prstGeom prst="rect">
            <a:avLst/>
          </a:prstGeom>
          <a:noFill/>
        </p:spPr>
        <p:txBody>
          <a:bodyPr wrap="square" rtlCol="0">
            <a:spAutoFit/>
          </a:bodyPr>
          <a:lstStyle/>
          <a:p>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3.2. </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第</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2</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回</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AI</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ブーム </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エキスパートシステム</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t>
            </a:r>
            <a:endPar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endParaRPr>
          </a:p>
        </p:txBody>
      </p:sp>
      <p:sp>
        <p:nvSpPr>
          <p:cNvPr id="38" name="テキスト ボックス 37">
            <a:extLst>
              <a:ext uri="{FF2B5EF4-FFF2-40B4-BE49-F238E27FC236}">
                <a16:creationId xmlns:a16="http://schemas.microsoft.com/office/drawing/2014/main" id="{B7443071-F0CD-4ACA-86B7-46F25496B616}"/>
              </a:ext>
            </a:extLst>
          </p:cNvPr>
          <p:cNvSpPr txBox="1"/>
          <p:nvPr/>
        </p:nvSpPr>
        <p:spPr>
          <a:xfrm>
            <a:off x="395818" y="464018"/>
            <a:ext cx="8343854" cy="1384995"/>
          </a:xfrm>
          <a:prstGeom prst="rect">
            <a:avLst/>
          </a:prstGeom>
          <a:noFill/>
        </p:spPr>
        <p:txBody>
          <a:bodyPr wrap="square" rtlCol="0">
            <a:spAutoFit/>
          </a:bodyPr>
          <a:lstStyle/>
          <a:p>
            <a:r>
              <a:rPr kumimoji="1" lang="ja-JP" altLang="en-US" sz="2400" b="1" dirty="0">
                <a:solidFill>
                  <a:srgbClr val="FF6600"/>
                </a:solidFill>
              </a:rPr>
              <a:t>エキスパートシステム</a:t>
            </a:r>
            <a:endParaRPr kumimoji="1" lang="en-US" altLang="ja-JP" sz="2400" b="1" dirty="0">
              <a:solidFill>
                <a:srgbClr val="FF6600"/>
              </a:solidFill>
            </a:endParaRPr>
          </a:p>
          <a:p>
            <a:pPr lvl="1"/>
            <a:r>
              <a:rPr kumimoji="1" lang="ja-JP" altLang="en-US" sz="2000" dirty="0">
                <a:solidFill>
                  <a:schemeClr val="accent6">
                    <a:lumMod val="75000"/>
                  </a:schemeClr>
                </a:solidFill>
              </a:rPr>
              <a:t>対象とする問題得領域の専門知識を利用して</a:t>
            </a:r>
            <a:r>
              <a:rPr kumimoji="1" lang="ja-JP" altLang="en-US" sz="2000" dirty="0"/>
              <a:t>推論を行い，</a:t>
            </a:r>
            <a:r>
              <a:rPr kumimoji="1" lang="ja-JP" altLang="en-US" sz="2000" dirty="0">
                <a:solidFill>
                  <a:schemeClr val="accent1">
                    <a:lumMod val="60000"/>
                    <a:lumOff val="40000"/>
                  </a:schemeClr>
                </a:solidFill>
              </a:rPr>
              <a:t>専門的に高度な問題の解決</a:t>
            </a:r>
            <a:r>
              <a:rPr kumimoji="1" lang="ja-JP" altLang="en-US" sz="2000" dirty="0"/>
              <a:t>に関して，</a:t>
            </a:r>
            <a:r>
              <a:rPr kumimoji="1" lang="ja-JP" altLang="en-US" sz="2000" dirty="0">
                <a:solidFill>
                  <a:srgbClr val="FF3399"/>
                </a:solidFill>
              </a:rPr>
              <a:t>専門家と同等の能力を持つ</a:t>
            </a:r>
            <a:r>
              <a:rPr kumimoji="1" lang="en-US" altLang="ja-JP" sz="2000" dirty="0"/>
              <a:t>(</a:t>
            </a:r>
            <a:r>
              <a:rPr kumimoji="1" lang="ja-JP" altLang="en-US" sz="2000" dirty="0"/>
              <a:t>ことを目標とする</a:t>
            </a:r>
            <a:r>
              <a:rPr kumimoji="1" lang="en-US" altLang="ja-JP" sz="2000" dirty="0"/>
              <a:t>)</a:t>
            </a:r>
            <a:r>
              <a:rPr kumimoji="1" lang="ja-JP" altLang="en-US" sz="2000" dirty="0"/>
              <a:t>知的問題解決システム</a:t>
            </a:r>
          </a:p>
        </p:txBody>
      </p:sp>
      <p:sp>
        <p:nvSpPr>
          <p:cNvPr id="5" name="正方形/長方形 4">
            <a:extLst>
              <a:ext uri="{FF2B5EF4-FFF2-40B4-BE49-F238E27FC236}">
                <a16:creationId xmlns:a16="http://schemas.microsoft.com/office/drawing/2014/main" id="{990A82EA-F7AC-4B22-9D91-2E378427AA26}"/>
              </a:ext>
            </a:extLst>
          </p:cNvPr>
          <p:cNvSpPr/>
          <p:nvPr/>
        </p:nvSpPr>
        <p:spPr>
          <a:xfrm>
            <a:off x="139700" y="2350387"/>
            <a:ext cx="8888553" cy="4846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もし「</a:t>
            </a:r>
            <a:r>
              <a:rPr kumimoji="1" lang="en-US" altLang="ja-JP" sz="2000" dirty="0"/>
              <a:t>XXX</a:t>
            </a:r>
            <a:r>
              <a:rPr kumimoji="1" lang="ja-JP" altLang="en-US" sz="2000" dirty="0"/>
              <a:t>」という条件が揃ったら、「</a:t>
            </a:r>
            <a:r>
              <a:rPr kumimoji="1" lang="en-US" altLang="ja-JP" sz="2000" dirty="0"/>
              <a:t>YYY</a:t>
            </a:r>
            <a:r>
              <a:rPr kumimoji="1" lang="ja-JP" altLang="en-US" sz="2000" dirty="0"/>
              <a:t>」という答えを返すプログラム。</a:t>
            </a:r>
          </a:p>
        </p:txBody>
      </p:sp>
      <p:sp>
        <p:nvSpPr>
          <p:cNvPr id="2" name="矢印: 下 1">
            <a:extLst>
              <a:ext uri="{FF2B5EF4-FFF2-40B4-BE49-F238E27FC236}">
                <a16:creationId xmlns:a16="http://schemas.microsoft.com/office/drawing/2014/main" id="{CC40AF62-B7B4-467D-90A8-C4F5B767961F}"/>
              </a:ext>
            </a:extLst>
          </p:cNvPr>
          <p:cNvSpPr/>
          <p:nvPr/>
        </p:nvSpPr>
        <p:spPr>
          <a:xfrm>
            <a:off x="4317357" y="1849013"/>
            <a:ext cx="439838" cy="484600"/>
          </a:xfrm>
          <a:prstGeom prst="downArrow">
            <a:avLst/>
          </a:prstGeom>
          <a:solidFill>
            <a:schemeClr val="tx1">
              <a:lumMod val="75000"/>
            </a:schemeClr>
          </a:solidFill>
          <a:ln>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2B338D3B-B59E-4B68-8EFA-60AAD3262A1C}"/>
              </a:ext>
            </a:extLst>
          </p:cNvPr>
          <p:cNvSpPr txBox="1"/>
          <p:nvPr/>
        </p:nvSpPr>
        <p:spPr>
          <a:xfrm>
            <a:off x="395818" y="2963215"/>
            <a:ext cx="8493539" cy="2680286"/>
          </a:xfrm>
          <a:prstGeom prst="rect">
            <a:avLst/>
          </a:prstGeom>
          <a:noFill/>
        </p:spPr>
        <p:txBody>
          <a:bodyPr wrap="square" rtlCol="0">
            <a:spAutoFit/>
          </a:bodyPr>
          <a:lstStyle/>
          <a:p>
            <a:pPr>
              <a:lnSpc>
                <a:spcPts val="3000"/>
              </a:lnSpc>
            </a:pPr>
            <a:r>
              <a:rPr kumimoji="1" lang="ja-JP" altLang="en-US" sz="2000" dirty="0"/>
              <a:t>エキスパートシステムの問題点</a:t>
            </a:r>
            <a:endParaRPr kumimoji="1" lang="en-US" altLang="ja-JP" sz="2000" dirty="0"/>
          </a:p>
          <a:p>
            <a:pPr marL="342900" indent="-342900">
              <a:lnSpc>
                <a:spcPts val="3500"/>
              </a:lnSpc>
              <a:buFont typeface="Arial" panose="020B0604020202020204" pitchFamily="34" charset="0"/>
              <a:buChar char="•"/>
            </a:pPr>
            <a:r>
              <a:rPr kumimoji="1" lang="ja-JP" altLang="en-US" sz="2000" dirty="0"/>
              <a:t>ルール増えると、互いに矛盾や一貫性の無さが現れる。</a:t>
            </a:r>
            <a:endParaRPr kumimoji="1" lang="en-US" altLang="ja-JP" sz="2000" dirty="0"/>
          </a:p>
          <a:p>
            <a:pPr marL="342900" indent="-342900">
              <a:lnSpc>
                <a:spcPts val="3500"/>
              </a:lnSpc>
              <a:buFont typeface="Arial" panose="020B0604020202020204" pitchFamily="34" charset="0"/>
              <a:buChar char="•"/>
            </a:pPr>
            <a:r>
              <a:rPr kumimoji="1" lang="ja-JP" altLang="en-US" sz="2000" dirty="0"/>
              <a:t>曖昧な事例に対して判断させることが難しい。</a:t>
            </a:r>
            <a:endParaRPr kumimoji="1" lang="en-US" altLang="ja-JP" sz="2000" dirty="0"/>
          </a:p>
          <a:p>
            <a:pPr>
              <a:lnSpc>
                <a:spcPts val="3500"/>
              </a:lnSpc>
            </a:pPr>
            <a:r>
              <a:rPr kumimoji="1" lang="en-US" altLang="ja-JP" sz="2000" dirty="0"/>
              <a:t>		</a:t>
            </a:r>
            <a:r>
              <a:rPr kumimoji="1" lang="ja-JP" altLang="en-US" sz="2000" dirty="0"/>
              <a:t>病気の症状での例：「だるい」「頭が痛い」など</a:t>
            </a:r>
            <a:endParaRPr kumimoji="1" lang="en-US" altLang="ja-JP" sz="2000" dirty="0"/>
          </a:p>
          <a:p>
            <a:pPr marL="342900" indent="-342900">
              <a:lnSpc>
                <a:spcPts val="3500"/>
              </a:lnSpc>
              <a:buFont typeface="Arial" panose="020B0604020202020204" pitchFamily="34" charset="0"/>
              <a:buChar char="•"/>
            </a:pPr>
            <a:r>
              <a:rPr kumimoji="1" lang="ja-JP" altLang="en-US" sz="2000" dirty="0"/>
              <a:t>「常識レベルの知識」をコンピュータに理解させるのが、思いのほか難題であることが判明</a:t>
            </a:r>
          </a:p>
        </p:txBody>
      </p:sp>
      <p:sp>
        <p:nvSpPr>
          <p:cNvPr id="6" name="テキスト ボックス 5">
            <a:extLst>
              <a:ext uri="{FF2B5EF4-FFF2-40B4-BE49-F238E27FC236}">
                <a16:creationId xmlns:a16="http://schemas.microsoft.com/office/drawing/2014/main" id="{3CA715F3-F96D-4B5D-8B40-46751E7ACE7F}"/>
              </a:ext>
            </a:extLst>
          </p:cNvPr>
          <p:cNvSpPr txBox="1"/>
          <p:nvPr/>
        </p:nvSpPr>
        <p:spPr>
          <a:xfrm>
            <a:off x="711857" y="5771730"/>
            <a:ext cx="8090676" cy="923330"/>
          </a:xfrm>
          <a:prstGeom prst="rect">
            <a:avLst/>
          </a:prstGeom>
          <a:noFill/>
        </p:spPr>
        <p:txBody>
          <a:bodyPr wrap="none" rtlCol="0">
            <a:spAutoFit/>
          </a:bodyPr>
          <a:lstStyle/>
          <a:p>
            <a:r>
              <a:rPr kumimoji="1" lang="en-US" altLang="ja-JP" dirty="0"/>
              <a:t>Cyc</a:t>
            </a:r>
            <a:r>
              <a:rPr kumimoji="1" lang="ja-JP" altLang="en-US" dirty="0"/>
              <a:t>プロジェクト</a:t>
            </a:r>
            <a:r>
              <a:rPr kumimoji="1" lang="en-US" altLang="ja-JP" dirty="0"/>
              <a:t>[</a:t>
            </a:r>
            <a:r>
              <a:rPr kumimoji="1" lang="ja-JP" altLang="en-US" dirty="0"/>
              <a:t>アメリカ </a:t>
            </a:r>
            <a:r>
              <a:rPr kumimoji="1" lang="en-US" altLang="ja-JP" dirty="0"/>
              <a:t>1984</a:t>
            </a:r>
            <a:r>
              <a:rPr kumimoji="1" lang="ja-JP" altLang="en-US" dirty="0"/>
              <a:t>年</a:t>
            </a:r>
            <a:r>
              <a:rPr kumimoji="1" lang="en-US" altLang="ja-JP" dirty="0"/>
              <a:t>]</a:t>
            </a:r>
          </a:p>
          <a:p>
            <a:pPr marL="742950" lvl="1" indent="-285750">
              <a:buFont typeface="Arial" panose="020B0604020202020204" pitchFamily="34" charset="0"/>
              <a:buChar char="•"/>
            </a:pPr>
            <a:r>
              <a:rPr kumimoji="1" lang="ja-JP" altLang="en-US" dirty="0"/>
              <a:t>人間の一般常識を全てコンピュータに入力しようというプロジェクト</a:t>
            </a:r>
            <a:endParaRPr kumimoji="1" lang="en-US" altLang="ja-JP" dirty="0"/>
          </a:p>
          <a:p>
            <a:pPr marL="742950" lvl="1" indent="-285750">
              <a:buFont typeface="Arial" panose="020B0604020202020204" pitchFamily="34" charset="0"/>
              <a:buChar char="•"/>
            </a:pPr>
            <a:r>
              <a:rPr kumimoji="1" lang="en-US" altLang="ja-JP" dirty="0"/>
              <a:t>40</a:t>
            </a:r>
            <a:r>
              <a:rPr kumimoji="1" lang="ja-JP" altLang="en-US" dirty="0"/>
              <a:t>年近く経った現在でも継続中</a:t>
            </a:r>
          </a:p>
        </p:txBody>
      </p:sp>
    </p:spTree>
    <p:extLst>
      <p:ext uri="{BB962C8B-B14F-4D97-AF65-F5344CB8AC3E}">
        <p14:creationId xmlns:p14="http://schemas.microsoft.com/office/powerpoint/2010/main" val="258743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0113E086-0D69-47DD-9890-D426341A394D}"/>
              </a:ext>
            </a:extLst>
          </p:cNvPr>
          <p:cNvSpPr/>
          <p:nvPr/>
        </p:nvSpPr>
        <p:spPr>
          <a:xfrm>
            <a:off x="139700" y="2701855"/>
            <a:ext cx="6412667" cy="1692771"/>
          </a:xfrm>
          <a:prstGeom prst="roundRect">
            <a:avLst>
              <a:gd name="adj" fmla="val 572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36" name="テキスト ボックス 35">
            <a:extLst>
              <a:ext uri="{FF2B5EF4-FFF2-40B4-BE49-F238E27FC236}">
                <a16:creationId xmlns:a16="http://schemas.microsoft.com/office/drawing/2014/main" id="{9B67DD31-42DA-460F-A506-5D139ADC62E6}"/>
              </a:ext>
            </a:extLst>
          </p:cNvPr>
          <p:cNvSpPr txBox="1"/>
          <p:nvPr/>
        </p:nvSpPr>
        <p:spPr>
          <a:xfrm>
            <a:off x="139700" y="-37356"/>
            <a:ext cx="7073900" cy="523220"/>
          </a:xfrm>
          <a:prstGeom prst="rect">
            <a:avLst/>
          </a:prstGeom>
          <a:noFill/>
        </p:spPr>
        <p:txBody>
          <a:bodyPr wrap="square" rtlCol="0">
            <a:spAutoFit/>
          </a:bodyPr>
          <a:lstStyle/>
          <a:p>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3.3. </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第</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3</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回</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AI</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ブーム </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機械学習の発展</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t>
            </a:r>
            <a:endPar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endParaRPr>
          </a:p>
        </p:txBody>
      </p:sp>
      <p:sp>
        <p:nvSpPr>
          <p:cNvPr id="38" name="テキスト ボックス 37">
            <a:extLst>
              <a:ext uri="{FF2B5EF4-FFF2-40B4-BE49-F238E27FC236}">
                <a16:creationId xmlns:a16="http://schemas.microsoft.com/office/drawing/2014/main" id="{B7443071-F0CD-4ACA-86B7-46F25496B616}"/>
              </a:ext>
            </a:extLst>
          </p:cNvPr>
          <p:cNvSpPr txBox="1"/>
          <p:nvPr/>
        </p:nvSpPr>
        <p:spPr>
          <a:xfrm>
            <a:off x="395818" y="485864"/>
            <a:ext cx="8608482" cy="1692771"/>
          </a:xfrm>
          <a:prstGeom prst="rect">
            <a:avLst/>
          </a:prstGeom>
          <a:noFill/>
        </p:spPr>
        <p:txBody>
          <a:bodyPr wrap="square" rtlCol="0">
            <a:spAutoFit/>
          </a:bodyPr>
          <a:lstStyle/>
          <a:p>
            <a:r>
              <a:rPr kumimoji="1" lang="ja-JP" altLang="en-US" sz="2400" b="1" dirty="0">
                <a:solidFill>
                  <a:srgbClr val="FF6600"/>
                </a:solidFill>
              </a:rPr>
              <a:t>機械学習</a:t>
            </a:r>
            <a:r>
              <a:rPr kumimoji="1" lang="en-US" altLang="ja-JP" sz="2400" b="1" dirty="0">
                <a:solidFill>
                  <a:srgbClr val="FF6600"/>
                </a:solidFill>
              </a:rPr>
              <a:t>(Machine Learning)</a:t>
            </a:r>
          </a:p>
          <a:p>
            <a:pPr lvl="1"/>
            <a:r>
              <a:rPr kumimoji="1" lang="ja-JP" altLang="en-US" sz="2000" dirty="0">
                <a:solidFill>
                  <a:schemeClr val="accent6">
                    <a:lumMod val="60000"/>
                    <a:lumOff val="40000"/>
                  </a:schemeClr>
                </a:solidFill>
              </a:rPr>
              <a:t>データの背後に潜む規則性や特異性を発見する</a:t>
            </a:r>
            <a:r>
              <a:rPr kumimoji="1" lang="ja-JP" altLang="en-US" sz="2000" dirty="0"/>
              <a:t>ことにより、人間と同程度あるいはそれ以上の学習能力をコンピュータで実現しようとする技術である。</a:t>
            </a:r>
            <a:r>
              <a:rPr kumimoji="1" lang="en-US" altLang="ja-JP" sz="2000" dirty="0"/>
              <a:t> </a:t>
            </a:r>
          </a:p>
          <a:p>
            <a:pPr lvl="1"/>
            <a:r>
              <a:rPr kumimoji="1" lang="en-US" altLang="ja-JP" sz="2000" dirty="0"/>
              <a:t>				</a:t>
            </a:r>
            <a:r>
              <a:rPr kumimoji="1" lang="ja-JP" altLang="en-US" sz="2000" dirty="0"/>
              <a:t>　</a:t>
            </a:r>
            <a:r>
              <a:rPr kumimoji="1" lang="ja-JP" altLang="en-US" sz="1600" dirty="0"/>
              <a:t>－研究開発の俯瞰報告書</a:t>
            </a:r>
            <a:r>
              <a:rPr kumimoji="1" lang="en-US" altLang="ja-JP" sz="1600" dirty="0"/>
              <a:t> </a:t>
            </a:r>
            <a:r>
              <a:rPr kumimoji="1" lang="ja-JP" altLang="en-US" sz="1600" dirty="0"/>
              <a:t>システム・情報科学技術分野</a:t>
            </a:r>
            <a:r>
              <a:rPr kumimoji="1" lang="en-US" altLang="ja-JP" sz="1600" dirty="0"/>
              <a:t>(2019)</a:t>
            </a:r>
            <a:r>
              <a:rPr kumimoji="1" lang="ja-JP" altLang="en-US" sz="1600" dirty="0"/>
              <a:t>より</a:t>
            </a:r>
            <a:endParaRPr kumimoji="1" lang="ja-JP" altLang="en-US" sz="2000" dirty="0"/>
          </a:p>
        </p:txBody>
      </p:sp>
      <p:sp>
        <p:nvSpPr>
          <p:cNvPr id="3" name="テキスト ボックス 2">
            <a:extLst>
              <a:ext uri="{FF2B5EF4-FFF2-40B4-BE49-F238E27FC236}">
                <a16:creationId xmlns:a16="http://schemas.microsoft.com/office/drawing/2014/main" id="{7D055529-6FB8-4751-BDC3-AFC7DCC70B6B}"/>
              </a:ext>
            </a:extLst>
          </p:cNvPr>
          <p:cNvSpPr txBox="1"/>
          <p:nvPr/>
        </p:nvSpPr>
        <p:spPr>
          <a:xfrm>
            <a:off x="207360" y="2922948"/>
            <a:ext cx="6345007" cy="400110"/>
          </a:xfrm>
          <a:prstGeom prst="rect">
            <a:avLst/>
          </a:prstGeom>
          <a:noFill/>
          <a:ln>
            <a:noFill/>
          </a:ln>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「お腹」や「だるい」などの一般的な常識は、人間側が定義</a:t>
            </a:r>
          </a:p>
        </p:txBody>
      </p:sp>
      <p:sp>
        <p:nvSpPr>
          <p:cNvPr id="4" name="矢印: 下 3">
            <a:extLst>
              <a:ext uri="{FF2B5EF4-FFF2-40B4-BE49-F238E27FC236}">
                <a16:creationId xmlns:a16="http://schemas.microsoft.com/office/drawing/2014/main" id="{AF269F4B-86E8-426D-93B5-5EFF17CB9BB1}"/>
              </a:ext>
            </a:extLst>
          </p:cNvPr>
          <p:cNvSpPr/>
          <p:nvPr/>
        </p:nvSpPr>
        <p:spPr>
          <a:xfrm>
            <a:off x="2952821" y="3374703"/>
            <a:ext cx="451413" cy="511182"/>
          </a:xfrm>
          <a:prstGeom prst="down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9" name="正方形/長方形 8">
            <a:extLst>
              <a:ext uri="{FF2B5EF4-FFF2-40B4-BE49-F238E27FC236}">
                <a16:creationId xmlns:a16="http://schemas.microsoft.com/office/drawing/2014/main" id="{1D929F9C-D4D9-4650-B7A3-ACDEA9695E3A}"/>
              </a:ext>
            </a:extLst>
          </p:cNvPr>
          <p:cNvSpPr/>
          <p:nvPr/>
        </p:nvSpPr>
        <p:spPr>
          <a:xfrm>
            <a:off x="751463" y="3885885"/>
            <a:ext cx="4853404" cy="400110"/>
          </a:xfrm>
          <a:prstGeom prst="rect">
            <a:avLst/>
          </a:prstGeom>
          <a:ln>
            <a:noFill/>
          </a:ln>
        </p:spPr>
        <p:txBody>
          <a:bodyPr wrap="square">
            <a:spAutoFit/>
          </a:bodyPr>
          <a:lstStyle/>
          <a:p>
            <a:r>
              <a:rPr kumimoji="1" lang="ja-JP" altLang="en-US" sz="2000" dirty="0">
                <a:latin typeface="ＭＳ Ｐゴシック" panose="020B0600070205080204" pitchFamily="50" charset="-128"/>
                <a:ea typeface="ＭＳ Ｐゴシック" panose="020B0600070205080204" pitchFamily="50" charset="-128"/>
              </a:rPr>
              <a:t>記述する知識量が膨大かつ言語化が困難</a:t>
            </a:r>
          </a:p>
        </p:txBody>
      </p:sp>
      <p:sp>
        <p:nvSpPr>
          <p:cNvPr id="12" name="正方形/長方形 11">
            <a:extLst>
              <a:ext uri="{FF2B5EF4-FFF2-40B4-BE49-F238E27FC236}">
                <a16:creationId xmlns:a16="http://schemas.microsoft.com/office/drawing/2014/main" id="{9CC176C6-9445-4187-A3D5-12D72C29DC2E}"/>
              </a:ext>
            </a:extLst>
          </p:cNvPr>
          <p:cNvSpPr/>
          <p:nvPr/>
        </p:nvSpPr>
        <p:spPr>
          <a:xfrm>
            <a:off x="139699" y="2414208"/>
            <a:ext cx="2185336" cy="400110"/>
          </a:xfrm>
          <a:prstGeom prst="rect">
            <a:avLst/>
          </a:prstGeom>
          <a:solidFill>
            <a:schemeClr val="accent1">
              <a:lumMod val="50000"/>
            </a:schemeClr>
          </a:solidFill>
          <a:ln w="28575">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latin typeface="ＭＳ Ｐゴシック" panose="020B0600070205080204" pitchFamily="50" charset="-128"/>
                <a:ea typeface="ＭＳ Ｐゴシック" panose="020B0600070205080204" pitchFamily="50" charset="-128"/>
              </a:rPr>
              <a:t>A</a:t>
            </a:r>
            <a:r>
              <a:rPr kumimoji="1" lang="ja-JP" altLang="en-US" sz="2400" dirty="0">
                <a:latin typeface="ＭＳ Ｐゴシック" panose="020B0600070205080204" pitchFamily="50" charset="-128"/>
                <a:ea typeface="ＭＳ Ｐゴシック" panose="020B0600070205080204" pitchFamily="50" charset="-128"/>
              </a:rPr>
              <a:t>研究の課題</a:t>
            </a:r>
          </a:p>
        </p:txBody>
      </p:sp>
      <p:sp>
        <p:nvSpPr>
          <p:cNvPr id="17" name="四角形: 角を丸くする 16">
            <a:extLst>
              <a:ext uri="{FF2B5EF4-FFF2-40B4-BE49-F238E27FC236}">
                <a16:creationId xmlns:a16="http://schemas.microsoft.com/office/drawing/2014/main" id="{1AC8E9F3-58C7-4DC1-B72B-2042E6B5CBB8}"/>
              </a:ext>
            </a:extLst>
          </p:cNvPr>
          <p:cNvSpPr/>
          <p:nvPr/>
        </p:nvSpPr>
        <p:spPr>
          <a:xfrm>
            <a:off x="139699" y="4917846"/>
            <a:ext cx="6412667" cy="1692771"/>
          </a:xfrm>
          <a:prstGeom prst="roundRect">
            <a:avLst>
              <a:gd name="adj" fmla="val 572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19" name="矢印: 下 18">
            <a:extLst>
              <a:ext uri="{FF2B5EF4-FFF2-40B4-BE49-F238E27FC236}">
                <a16:creationId xmlns:a16="http://schemas.microsoft.com/office/drawing/2014/main" id="{E11B4E98-0298-4887-83E4-1EF6974151D4}"/>
              </a:ext>
            </a:extLst>
          </p:cNvPr>
          <p:cNvSpPr/>
          <p:nvPr/>
        </p:nvSpPr>
        <p:spPr>
          <a:xfrm>
            <a:off x="2952820" y="5590694"/>
            <a:ext cx="451413" cy="511182"/>
          </a:xfrm>
          <a:prstGeom prst="downArrow">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ＭＳ Ｐゴシック" panose="020B0600070205080204" pitchFamily="50" charset="-128"/>
              <a:ea typeface="ＭＳ Ｐゴシック" panose="020B0600070205080204" pitchFamily="50" charset="-128"/>
            </a:endParaRPr>
          </a:p>
        </p:txBody>
      </p:sp>
      <p:sp>
        <p:nvSpPr>
          <p:cNvPr id="21" name="正方形/長方形 20">
            <a:extLst>
              <a:ext uri="{FF2B5EF4-FFF2-40B4-BE49-F238E27FC236}">
                <a16:creationId xmlns:a16="http://schemas.microsoft.com/office/drawing/2014/main" id="{3892856B-3CD6-45A7-9274-D575DF882EB9}"/>
              </a:ext>
            </a:extLst>
          </p:cNvPr>
          <p:cNvSpPr/>
          <p:nvPr/>
        </p:nvSpPr>
        <p:spPr>
          <a:xfrm>
            <a:off x="139698" y="4630199"/>
            <a:ext cx="2499548" cy="400110"/>
          </a:xfrm>
          <a:prstGeom prst="rect">
            <a:avLst/>
          </a:prstGeom>
          <a:solidFill>
            <a:schemeClr val="accent1">
              <a:lumMod val="50000"/>
            </a:schemeClr>
          </a:solidFill>
          <a:ln w="28575">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latin typeface="ＭＳ Ｐゴシック" panose="020B0600070205080204" pitchFamily="50" charset="-128"/>
                <a:ea typeface="ＭＳ Ｐゴシック" panose="020B0600070205080204" pitchFamily="50" charset="-128"/>
              </a:rPr>
              <a:t>機械学習の課題</a:t>
            </a:r>
          </a:p>
        </p:txBody>
      </p:sp>
      <p:sp>
        <p:nvSpPr>
          <p:cNvPr id="15" name="正方形/長方形 14">
            <a:extLst>
              <a:ext uri="{FF2B5EF4-FFF2-40B4-BE49-F238E27FC236}">
                <a16:creationId xmlns:a16="http://schemas.microsoft.com/office/drawing/2014/main" id="{D28423E2-A512-4E41-AFA2-8A3D38129EC2}"/>
              </a:ext>
            </a:extLst>
          </p:cNvPr>
          <p:cNvSpPr/>
          <p:nvPr/>
        </p:nvSpPr>
        <p:spPr>
          <a:xfrm>
            <a:off x="1769034" y="5153419"/>
            <a:ext cx="2818261" cy="400110"/>
          </a:xfrm>
          <a:prstGeom prst="rect">
            <a:avLst/>
          </a:prstGeom>
        </p:spPr>
        <p:txBody>
          <a:bodyPr wrap="square">
            <a:spAutoFit/>
          </a:bodyPr>
          <a:lstStyle/>
          <a:p>
            <a:r>
              <a:rPr kumimoji="1" lang="ja-JP" altLang="en-US" sz="2000" dirty="0">
                <a:latin typeface="ＭＳ Ｐゴシック" panose="020B0600070205080204" pitchFamily="50" charset="-128"/>
                <a:ea typeface="ＭＳ Ｐゴシック" panose="020B0600070205080204" pitchFamily="50" charset="-128"/>
              </a:rPr>
              <a:t>特徴量を人間側が指定</a:t>
            </a:r>
            <a:endParaRPr lang="ja-JP" altLang="en-US" sz="2000" dirty="0"/>
          </a:p>
        </p:txBody>
      </p:sp>
      <p:sp>
        <p:nvSpPr>
          <p:cNvPr id="23" name="正方形/長方形 22">
            <a:extLst>
              <a:ext uri="{FF2B5EF4-FFF2-40B4-BE49-F238E27FC236}">
                <a16:creationId xmlns:a16="http://schemas.microsoft.com/office/drawing/2014/main" id="{8C497845-3B4D-4E53-960F-13141B5DC679}"/>
              </a:ext>
            </a:extLst>
          </p:cNvPr>
          <p:cNvSpPr/>
          <p:nvPr/>
        </p:nvSpPr>
        <p:spPr>
          <a:xfrm>
            <a:off x="329378" y="6137394"/>
            <a:ext cx="6100969" cy="400110"/>
          </a:xfrm>
          <a:prstGeom prst="rect">
            <a:avLst/>
          </a:prstGeom>
        </p:spPr>
        <p:txBody>
          <a:bodyPr wrap="square">
            <a:spAutoFit/>
          </a:bodyPr>
          <a:lstStyle/>
          <a:p>
            <a:r>
              <a:rPr kumimoji="1" lang="ja-JP" altLang="en-US" sz="2000" dirty="0">
                <a:latin typeface="ＭＳ Ｐゴシック" panose="020B0600070205080204" pitchFamily="50" charset="-128"/>
                <a:ea typeface="ＭＳ Ｐゴシック" panose="020B0600070205080204" pitchFamily="50" charset="-128"/>
              </a:rPr>
              <a:t>何を特徴量とするかによって、分類精度が大きく異なる</a:t>
            </a:r>
            <a:endParaRPr lang="ja-JP" altLang="en-US" sz="2000" dirty="0"/>
          </a:p>
        </p:txBody>
      </p:sp>
      <p:sp>
        <p:nvSpPr>
          <p:cNvPr id="25" name="テキスト ボックス 24">
            <a:extLst>
              <a:ext uri="{FF2B5EF4-FFF2-40B4-BE49-F238E27FC236}">
                <a16:creationId xmlns:a16="http://schemas.microsoft.com/office/drawing/2014/main" id="{F3536E0F-88D5-4DA2-9967-06D84495A642}"/>
              </a:ext>
            </a:extLst>
          </p:cNvPr>
          <p:cNvSpPr txBox="1"/>
          <p:nvPr/>
        </p:nvSpPr>
        <p:spPr>
          <a:xfrm>
            <a:off x="6620027" y="2652863"/>
            <a:ext cx="2451934" cy="646331"/>
          </a:xfrm>
          <a:prstGeom prst="rect">
            <a:avLst/>
          </a:prstGeom>
          <a:noFill/>
          <a:ln>
            <a:solidFill>
              <a:schemeClr val="accent1">
                <a:lumMod val="60000"/>
                <a:lumOff val="40000"/>
              </a:schemeClr>
            </a:solidFill>
          </a:ln>
        </p:spPr>
        <p:txBody>
          <a:bodyPr wrap="square" rtlCol="0">
            <a:spAutoFit/>
          </a:bodyPr>
          <a:lstStyle/>
          <a:p>
            <a:r>
              <a:rPr kumimoji="1" lang="ja-JP" altLang="en-US" dirty="0">
                <a:latin typeface="ＭＳ Ｐゴシック" panose="020B0600070205080204" pitchFamily="50" charset="-128"/>
                <a:ea typeface="ＭＳ Ｐゴシック" panose="020B0600070205080204" pitchFamily="50" charset="-128"/>
              </a:rPr>
              <a:t>エキスパートシステムも機械学習の一つ</a:t>
            </a:r>
          </a:p>
        </p:txBody>
      </p:sp>
      <p:cxnSp>
        <p:nvCxnSpPr>
          <p:cNvPr id="24" name="直線矢印コネクタ 23">
            <a:extLst>
              <a:ext uri="{FF2B5EF4-FFF2-40B4-BE49-F238E27FC236}">
                <a16:creationId xmlns:a16="http://schemas.microsoft.com/office/drawing/2014/main" id="{FD1AAB83-54FE-4407-B69B-629AED359CE6}"/>
              </a:ext>
            </a:extLst>
          </p:cNvPr>
          <p:cNvCxnSpPr>
            <a:stCxn id="25" idx="0"/>
          </p:cNvCxnSpPr>
          <p:nvPr/>
        </p:nvCxnSpPr>
        <p:spPr>
          <a:xfrm flipH="1" flipV="1">
            <a:off x="7141561" y="2154771"/>
            <a:ext cx="704433" cy="498092"/>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0237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5AFA022-72E3-466B-9CB3-FB88A65251F1}"/>
              </a:ext>
            </a:extLst>
          </p:cNvPr>
          <p:cNvSpPr txBox="1"/>
          <p:nvPr/>
        </p:nvSpPr>
        <p:spPr>
          <a:xfrm>
            <a:off x="57943" y="720019"/>
            <a:ext cx="4185761" cy="461665"/>
          </a:xfrm>
          <a:prstGeom prst="rect">
            <a:avLst/>
          </a:prstGeom>
          <a:noFill/>
        </p:spPr>
        <p:txBody>
          <a:bodyPr wrap="none" rtlCol="0">
            <a:spAutoFit/>
          </a:bodyPr>
          <a:lstStyle/>
          <a:p>
            <a:r>
              <a:rPr kumimoji="1" lang="ja-JP" altLang="en-US" sz="2400" u="sng" dirty="0">
                <a:solidFill>
                  <a:schemeClr val="tx1">
                    <a:lumMod val="75000"/>
                  </a:schemeClr>
                </a:solidFill>
              </a:rPr>
              <a:t>人工知能研究の一分野として</a:t>
            </a:r>
          </a:p>
        </p:txBody>
      </p:sp>
      <p:sp>
        <p:nvSpPr>
          <p:cNvPr id="6" name="テキスト ボックス 5">
            <a:extLst>
              <a:ext uri="{FF2B5EF4-FFF2-40B4-BE49-F238E27FC236}">
                <a16:creationId xmlns:a16="http://schemas.microsoft.com/office/drawing/2014/main" id="{A5389926-9C12-41CC-A9CF-50237EF1954B}"/>
              </a:ext>
            </a:extLst>
          </p:cNvPr>
          <p:cNvSpPr txBox="1"/>
          <p:nvPr/>
        </p:nvSpPr>
        <p:spPr>
          <a:xfrm>
            <a:off x="1473200" y="1452024"/>
            <a:ext cx="7670800" cy="1608133"/>
          </a:xfrm>
          <a:prstGeom prst="rect">
            <a:avLst/>
          </a:prstGeom>
          <a:noFill/>
        </p:spPr>
        <p:txBody>
          <a:bodyPr wrap="square" rtlCol="0">
            <a:spAutoFit/>
          </a:bodyPr>
          <a:lstStyle/>
          <a:p>
            <a:r>
              <a:rPr kumimoji="1" lang="en-US" altLang="ja-JP" sz="2400" i="1" dirty="0">
                <a:solidFill>
                  <a:schemeClr val="tx1">
                    <a:lumMod val="75000"/>
                  </a:schemeClr>
                </a:solidFill>
                <a:latin typeface="ＭＳ Ｐゴシック" panose="020B0600070205080204" pitchFamily="50" charset="-128"/>
                <a:ea typeface="ＭＳ Ｐゴシック" panose="020B0600070205080204" pitchFamily="50" charset="-128"/>
              </a:rPr>
              <a:t>The field of study that gives computers the ability to learn without being explicitly programing</a:t>
            </a:r>
            <a:r>
              <a:rPr kumimoji="1" lang="ja-JP" altLang="en-US" sz="2400" i="1" dirty="0">
                <a:solidFill>
                  <a:schemeClr val="tx1">
                    <a:lumMod val="75000"/>
                  </a:schemeClr>
                </a:solidFill>
                <a:latin typeface="ＭＳ Ｐゴシック" panose="020B0600070205080204" pitchFamily="50" charset="-128"/>
                <a:ea typeface="ＭＳ Ｐゴシック" panose="020B0600070205080204" pitchFamily="50" charset="-128"/>
              </a:rPr>
              <a:t> </a:t>
            </a:r>
            <a:r>
              <a:rPr kumimoji="1" lang="en-US" altLang="ja-JP" sz="2400" i="1" dirty="0">
                <a:solidFill>
                  <a:schemeClr val="tx1">
                    <a:lumMod val="75000"/>
                  </a:schemeClr>
                </a:solidFill>
                <a:latin typeface="ＭＳ Ｐゴシック" panose="020B0600070205080204" pitchFamily="50" charset="-128"/>
                <a:ea typeface="ＭＳ Ｐゴシック" panose="020B0600070205080204" pitchFamily="50" charset="-128"/>
              </a:rPr>
              <a:t>  - A.</a:t>
            </a:r>
            <a:r>
              <a:rPr kumimoji="1" lang="ja-JP" altLang="en-US" sz="2400" i="1" dirty="0">
                <a:solidFill>
                  <a:schemeClr val="tx1">
                    <a:lumMod val="75000"/>
                  </a:schemeClr>
                </a:solidFill>
                <a:latin typeface="ＭＳ Ｐゴシック" panose="020B0600070205080204" pitchFamily="50" charset="-128"/>
                <a:ea typeface="ＭＳ Ｐゴシック" panose="020B0600070205080204" pitchFamily="50" charset="-128"/>
              </a:rPr>
              <a:t> </a:t>
            </a:r>
            <a:r>
              <a:rPr kumimoji="1" lang="en-US" altLang="ja-JP" sz="2400" i="1" dirty="0">
                <a:solidFill>
                  <a:schemeClr val="tx1">
                    <a:lumMod val="75000"/>
                  </a:schemeClr>
                </a:solidFill>
                <a:latin typeface="ＭＳ Ｐゴシック" panose="020B0600070205080204" pitchFamily="50" charset="-128"/>
                <a:ea typeface="ＭＳ Ｐゴシック" panose="020B0600070205080204" pitchFamily="50" charset="-128"/>
              </a:rPr>
              <a:t>L. Samuel </a:t>
            </a:r>
            <a:r>
              <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rPr>
              <a:t>[1959]</a:t>
            </a:r>
            <a:endParaRPr kumimoji="1" lang="en-US" altLang="ja-JP" sz="2400" i="1" dirty="0">
              <a:solidFill>
                <a:schemeClr val="tx1">
                  <a:lumMod val="75000"/>
                </a:schemeClr>
              </a:solidFill>
              <a:latin typeface="ＭＳ Ｐゴシック" panose="020B0600070205080204" pitchFamily="50" charset="-128"/>
              <a:ea typeface="ＭＳ Ｐゴシック" panose="020B0600070205080204" pitchFamily="50" charset="-128"/>
            </a:endParaRPr>
          </a:p>
          <a:p>
            <a:endParaRPr kumimoji="1" lang="en-US" altLang="ja-JP" sz="1050" i="1" dirty="0">
              <a:solidFill>
                <a:schemeClr val="tx1">
                  <a:lumMod val="75000"/>
                </a:schemeClr>
              </a:solidFill>
              <a:latin typeface="ＭＳ Ｐゴシック" panose="020B0600070205080204" pitchFamily="50" charset="-128"/>
              <a:ea typeface="ＭＳ Ｐゴシック" panose="020B0600070205080204" pitchFamily="50" charset="-128"/>
            </a:endParaRPr>
          </a:p>
          <a:p>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明示的にプログラミングすることなく，コンピュータに学ぶ能力を与えようとする研究分野</a:t>
            </a:r>
          </a:p>
        </p:txBody>
      </p:sp>
      <p:pic>
        <p:nvPicPr>
          <p:cNvPr id="10" name="図 9" descr="メガネをかけた男性の顔&#10;&#10;自動的に生成された説明">
            <a:extLst>
              <a:ext uri="{FF2B5EF4-FFF2-40B4-BE49-F238E27FC236}">
                <a16:creationId xmlns:a16="http://schemas.microsoft.com/office/drawing/2014/main" id="{B25B8273-1221-4921-8B4E-2875D21B8A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43" y="1226436"/>
            <a:ext cx="1415257" cy="1960721"/>
          </a:xfrm>
          <a:prstGeom prst="rect">
            <a:avLst/>
          </a:prstGeom>
        </p:spPr>
      </p:pic>
      <p:sp>
        <p:nvSpPr>
          <p:cNvPr id="11" name="テキスト ボックス 10">
            <a:extLst>
              <a:ext uri="{FF2B5EF4-FFF2-40B4-BE49-F238E27FC236}">
                <a16:creationId xmlns:a16="http://schemas.microsoft.com/office/drawing/2014/main" id="{8E0C11F1-9484-41A0-A708-634A29F2DDE5}"/>
              </a:ext>
            </a:extLst>
          </p:cNvPr>
          <p:cNvSpPr txBox="1"/>
          <p:nvPr/>
        </p:nvSpPr>
        <p:spPr>
          <a:xfrm>
            <a:off x="4165600" y="6596390"/>
            <a:ext cx="4978400" cy="261610"/>
          </a:xfrm>
          <a:prstGeom prst="rect">
            <a:avLst/>
          </a:prstGeom>
          <a:noFill/>
        </p:spPr>
        <p:txBody>
          <a:bodyPr wrap="square" rtlCol="0">
            <a:spAutoFit/>
          </a:bodyPr>
          <a:lstStyle/>
          <a:p>
            <a:r>
              <a:rPr kumimoji="1" lang="en-US" altLang="ja-JP" sz="1100" dirty="0">
                <a:solidFill>
                  <a:schemeClr val="tx1">
                    <a:lumMod val="75000"/>
                  </a:schemeClr>
                </a:solidFill>
              </a:rPr>
              <a:t>Samuel</a:t>
            </a:r>
            <a:r>
              <a:rPr kumimoji="1" lang="ja-JP" altLang="en-US" sz="1100" dirty="0">
                <a:solidFill>
                  <a:schemeClr val="tx1">
                    <a:lumMod val="75000"/>
                  </a:schemeClr>
                </a:solidFill>
              </a:rPr>
              <a:t>画像</a:t>
            </a:r>
            <a:r>
              <a:rPr kumimoji="1" lang="en-US" altLang="ja-JP" sz="1100" dirty="0">
                <a:solidFill>
                  <a:schemeClr val="tx1">
                    <a:lumMod val="75000"/>
                  </a:schemeClr>
                </a:solidFill>
              </a:rPr>
              <a:t>: https://hackernoon.com/machines-that-play-checkers-10f7d4038956</a:t>
            </a:r>
            <a:endParaRPr kumimoji="1" lang="ja-JP" altLang="en-US" sz="1100" dirty="0">
              <a:solidFill>
                <a:schemeClr val="tx1">
                  <a:lumMod val="75000"/>
                </a:schemeClr>
              </a:solidFill>
            </a:endParaRPr>
          </a:p>
        </p:txBody>
      </p:sp>
      <p:sp>
        <p:nvSpPr>
          <p:cNvPr id="12" name="テキスト ボックス 11">
            <a:extLst>
              <a:ext uri="{FF2B5EF4-FFF2-40B4-BE49-F238E27FC236}">
                <a16:creationId xmlns:a16="http://schemas.microsoft.com/office/drawing/2014/main" id="{DD46BE4D-74A4-426C-BFCE-E7F8CCE79363}"/>
              </a:ext>
            </a:extLst>
          </p:cNvPr>
          <p:cNvSpPr txBox="1"/>
          <p:nvPr/>
        </p:nvSpPr>
        <p:spPr>
          <a:xfrm>
            <a:off x="57943" y="4392208"/>
            <a:ext cx="3877985" cy="461665"/>
          </a:xfrm>
          <a:prstGeom prst="rect">
            <a:avLst/>
          </a:prstGeom>
          <a:noFill/>
        </p:spPr>
        <p:txBody>
          <a:bodyPr wrap="none" rtlCol="0">
            <a:spAutoFit/>
          </a:bodyPr>
          <a:lstStyle/>
          <a:p>
            <a:r>
              <a:rPr kumimoji="1" lang="ja-JP" altLang="en-US" sz="2400" u="sng" dirty="0">
                <a:solidFill>
                  <a:schemeClr val="tx1">
                    <a:lumMod val="75000"/>
                  </a:schemeClr>
                </a:solidFill>
              </a:rPr>
              <a:t>データ科学の一分野として</a:t>
            </a:r>
          </a:p>
        </p:txBody>
      </p:sp>
      <p:sp>
        <p:nvSpPr>
          <p:cNvPr id="13" name="テキスト ボックス 12">
            <a:extLst>
              <a:ext uri="{FF2B5EF4-FFF2-40B4-BE49-F238E27FC236}">
                <a16:creationId xmlns:a16="http://schemas.microsoft.com/office/drawing/2014/main" id="{48D9BF25-4F41-4154-B5B4-7BA6372099BA}"/>
              </a:ext>
            </a:extLst>
          </p:cNvPr>
          <p:cNvSpPr txBox="1"/>
          <p:nvPr/>
        </p:nvSpPr>
        <p:spPr>
          <a:xfrm>
            <a:off x="57944" y="3299655"/>
            <a:ext cx="1488916" cy="584775"/>
          </a:xfrm>
          <a:prstGeom prst="rect">
            <a:avLst/>
          </a:prstGeom>
          <a:noFill/>
        </p:spPr>
        <p:txBody>
          <a:bodyPr wrap="square" rtlCol="0">
            <a:spAutoFit/>
          </a:bodyPr>
          <a:lstStyle/>
          <a:p>
            <a:pPr marL="342900" indent="-342900">
              <a:buAutoNum type="alphaUcPeriod"/>
            </a:pPr>
            <a:r>
              <a:rPr kumimoji="1" lang="en-US" altLang="ja-JP" sz="1600" dirty="0">
                <a:solidFill>
                  <a:schemeClr val="tx1">
                    <a:lumMod val="75000"/>
                  </a:schemeClr>
                </a:solidFill>
              </a:rPr>
              <a:t>L. Samuel </a:t>
            </a:r>
          </a:p>
          <a:p>
            <a:r>
              <a:rPr kumimoji="1" lang="en-US" altLang="ja-JP" sz="1600" dirty="0">
                <a:solidFill>
                  <a:schemeClr val="tx1">
                    <a:lumMod val="75000"/>
                  </a:schemeClr>
                </a:solidFill>
              </a:rPr>
              <a:t>(1901 - 1990)</a:t>
            </a:r>
            <a:endParaRPr kumimoji="1" lang="ja-JP" altLang="en-US" sz="1600" dirty="0">
              <a:solidFill>
                <a:schemeClr val="tx1">
                  <a:lumMod val="75000"/>
                </a:schemeClr>
              </a:solidFill>
            </a:endParaRPr>
          </a:p>
        </p:txBody>
      </p:sp>
      <p:sp>
        <p:nvSpPr>
          <p:cNvPr id="14" name="テキスト ボックス 13">
            <a:extLst>
              <a:ext uri="{FF2B5EF4-FFF2-40B4-BE49-F238E27FC236}">
                <a16:creationId xmlns:a16="http://schemas.microsoft.com/office/drawing/2014/main" id="{578C9A90-AF7B-4401-B32A-0BFDE20840C0}"/>
              </a:ext>
            </a:extLst>
          </p:cNvPr>
          <p:cNvSpPr txBox="1"/>
          <p:nvPr/>
        </p:nvSpPr>
        <p:spPr>
          <a:xfrm>
            <a:off x="266700" y="4717917"/>
            <a:ext cx="8819357" cy="1608133"/>
          </a:xfrm>
          <a:prstGeom prst="rect">
            <a:avLst/>
          </a:prstGeom>
          <a:noFill/>
        </p:spPr>
        <p:txBody>
          <a:bodyPr wrap="square" rtlCol="0">
            <a:spAutoFit/>
          </a:bodyPr>
          <a:lstStyle/>
          <a:p>
            <a:r>
              <a:rPr kumimoji="1" lang="en-US" altLang="ja-JP" sz="2400" i="1" dirty="0">
                <a:solidFill>
                  <a:schemeClr val="tx1">
                    <a:lumMod val="75000"/>
                  </a:schemeClr>
                </a:solidFill>
                <a:latin typeface="ＭＳ Ｐゴシック" panose="020B0600070205080204" pitchFamily="50" charset="-128"/>
                <a:ea typeface="ＭＳ Ｐゴシック" panose="020B0600070205080204" pitchFamily="50" charset="-128"/>
              </a:rPr>
              <a:t>The term machine learning refers to the automated detection of meaningful patterns in data   </a:t>
            </a:r>
            <a:r>
              <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rPr>
              <a:t>[</a:t>
            </a:r>
            <a:r>
              <a:rPr kumimoji="1" lang="en-US" altLang="ja-JP" sz="2400" i="1" dirty="0">
                <a:solidFill>
                  <a:schemeClr val="tx1">
                    <a:lumMod val="75000"/>
                  </a:schemeClr>
                </a:solidFill>
                <a:latin typeface="ＭＳ Ｐゴシック" panose="020B0600070205080204" pitchFamily="50" charset="-128"/>
                <a:ea typeface="ＭＳ Ｐゴシック" panose="020B0600070205080204" pitchFamily="50" charset="-128"/>
              </a:rPr>
              <a:t>Shalev-</a:t>
            </a:r>
            <a:r>
              <a:rPr kumimoji="1" lang="en-US" altLang="ja-JP" sz="2400" i="1" dirty="0" err="1">
                <a:solidFill>
                  <a:schemeClr val="tx1">
                    <a:lumMod val="75000"/>
                  </a:schemeClr>
                </a:solidFill>
                <a:latin typeface="ＭＳ Ｐゴシック" panose="020B0600070205080204" pitchFamily="50" charset="-128"/>
                <a:ea typeface="ＭＳ Ｐゴシック" panose="020B0600070205080204" pitchFamily="50" charset="-128"/>
              </a:rPr>
              <a:t>Shwartz</a:t>
            </a:r>
            <a:r>
              <a:rPr kumimoji="1" lang="en-US" altLang="ja-JP" sz="2400" i="1" dirty="0">
                <a:solidFill>
                  <a:schemeClr val="tx1">
                    <a:lumMod val="75000"/>
                  </a:schemeClr>
                </a:solidFill>
                <a:latin typeface="ＭＳ Ｐゴシック" panose="020B0600070205080204" pitchFamily="50" charset="-128"/>
                <a:ea typeface="ＭＳ Ｐゴシック" panose="020B0600070205080204" pitchFamily="50" charset="-128"/>
              </a:rPr>
              <a:t> &amp; Ben-David </a:t>
            </a:r>
            <a:r>
              <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rPr>
              <a:t>[2014]]</a:t>
            </a:r>
            <a:endParaRPr kumimoji="1" lang="en-US" altLang="ja-JP" sz="2400" i="1" dirty="0">
              <a:solidFill>
                <a:schemeClr val="tx1">
                  <a:lumMod val="75000"/>
                </a:schemeClr>
              </a:solidFill>
              <a:latin typeface="ＭＳ Ｐゴシック" panose="020B0600070205080204" pitchFamily="50" charset="-128"/>
              <a:ea typeface="ＭＳ Ｐゴシック" panose="020B0600070205080204" pitchFamily="50" charset="-128"/>
            </a:endParaRPr>
          </a:p>
          <a:p>
            <a:endParaRPr kumimoji="1" lang="en-US" altLang="ja-JP" sz="1050" i="1" dirty="0">
              <a:solidFill>
                <a:schemeClr val="tx1">
                  <a:lumMod val="75000"/>
                </a:schemeClr>
              </a:solidFill>
              <a:latin typeface="ＭＳ Ｐゴシック" panose="020B0600070205080204" pitchFamily="50" charset="-128"/>
              <a:ea typeface="ＭＳ Ｐゴシック" panose="020B0600070205080204" pitchFamily="50" charset="-128"/>
            </a:endParaRPr>
          </a:p>
          <a:p>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機械学習という用語は、データから意味のあるパターンを自動的に検出することを指します。</a:t>
            </a:r>
          </a:p>
        </p:txBody>
      </p:sp>
      <p:sp>
        <p:nvSpPr>
          <p:cNvPr id="15" name="テキスト ボックス 14">
            <a:extLst>
              <a:ext uri="{FF2B5EF4-FFF2-40B4-BE49-F238E27FC236}">
                <a16:creationId xmlns:a16="http://schemas.microsoft.com/office/drawing/2014/main" id="{ADFE9FC3-9245-4B77-AD4B-39783C610C2B}"/>
              </a:ext>
            </a:extLst>
          </p:cNvPr>
          <p:cNvSpPr txBox="1"/>
          <p:nvPr/>
        </p:nvSpPr>
        <p:spPr>
          <a:xfrm>
            <a:off x="139700" y="-37356"/>
            <a:ext cx="7073900" cy="523220"/>
          </a:xfrm>
          <a:prstGeom prst="rect">
            <a:avLst/>
          </a:prstGeom>
          <a:noFill/>
        </p:spPr>
        <p:txBody>
          <a:bodyPr wrap="square" rtlCol="0">
            <a:spAutoFit/>
          </a:bodyPr>
          <a:lstStyle/>
          <a:p>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4.1. </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機械学習とは</a:t>
            </a:r>
          </a:p>
        </p:txBody>
      </p:sp>
    </p:spTree>
    <p:extLst>
      <p:ext uri="{BB962C8B-B14F-4D97-AF65-F5344CB8AC3E}">
        <p14:creationId xmlns:p14="http://schemas.microsoft.com/office/powerpoint/2010/main" val="2041125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ADFE9FC3-9245-4B77-AD4B-39783C610C2B}"/>
              </a:ext>
            </a:extLst>
          </p:cNvPr>
          <p:cNvSpPr txBox="1"/>
          <p:nvPr/>
        </p:nvSpPr>
        <p:spPr>
          <a:xfrm>
            <a:off x="139700" y="-37356"/>
            <a:ext cx="7073900" cy="523220"/>
          </a:xfrm>
          <a:prstGeom prst="rect">
            <a:avLst/>
          </a:prstGeom>
          <a:noFill/>
        </p:spPr>
        <p:txBody>
          <a:bodyPr wrap="square" rtlCol="0">
            <a:spAutoFit/>
          </a:bodyPr>
          <a:lstStyle/>
          <a:p>
            <a:r>
              <a:rPr kumimoji="1" lang="en-US" altLang="ja-JP" sz="2800" u="sng" dirty="0">
                <a:solidFill>
                  <a:schemeClr val="tx1">
                    <a:lumMod val="85000"/>
                  </a:schemeClr>
                </a:solidFill>
                <a:latin typeface="ＭＳ Ｐゴシック" panose="020B0600070205080204" pitchFamily="50" charset="-128"/>
                <a:ea typeface="ＭＳ Ｐゴシック" panose="020B0600070205080204" pitchFamily="50" charset="-128"/>
              </a:rPr>
              <a:t>4.2. </a:t>
            </a:r>
            <a:r>
              <a:rPr kumimoji="1" lang="ja-JP" altLang="en-US" sz="2800" u="sng" dirty="0">
                <a:solidFill>
                  <a:schemeClr val="tx1">
                    <a:lumMod val="85000"/>
                  </a:schemeClr>
                </a:solidFill>
                <a:latin typeface="ＭＳ Ｐゴシック" panose="020B0600070205080204" pitchFamily="50" charset="-128"/>
                <a:ea typeface="ＭＳ Ｐゴシック" panose="020B0600070205080204" pitchFamily="50" charset="-128"/>
              </a:rPr>
              <a:t>機械学習の分類</a:t>
            </a:r>
            <a:endParaRPr kumimoji="1" lang="en-US" altLang="ja-JP" sz="2800" u="sng"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sp>
        <p:nvSpPr>
          <p:cNvPr id="4" name="四角形: 角を丸くする 3">
            <a:extLst>
              <a:ext uri="{FF2B5EF4-FFF2-40B4-BE49-F238E27FC236}">
                <a16:creationId xmlns:a16="http://schemas.microsoft.com/office/drawing/2014/main" id="{2E9DB7B0-CA32-42FE-A2A4-7EEF20E70239}"/>
              </a:ext>
            </a:extLst>
          </p:cNvPr>
          <p:cNvSpPr/>
          <p:nvPr/>
        </p:nvSpPr>
        <p:spPr>
          <a:xfrm>
            <a:off x="520861" y="1040624"/>
            <a:ext cx="8102278" cy="4183449"/>
          </a:xfrm>
          <a:prstGeom prst="roundRect">
            <a:avLst>
              <a:gd name="adj" fmla="val 480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sp>
        <p:nvSpPr>
          <p:cNvPr id="16" name="四角形: 角を丸くする 15">
            <a:extLst>
              <a:ext uri="{FF2B5EF4-FFF2-40B4-BE49-F238E27FC236}">
                <a16:creationId xmlns:a16="http://schemas.microsoft.com/office/drawing/2014/main" id="{CCB5A32F-0453-4FE2-BD73-7421A10C1EBA}"/>
              </a:ext>
            </a:extLst>
          </p:cNvPr>
          <p:cNvSpPr/>
          <p:nvPr/>
        </p:nvSpPr>
        <p:spPr>
          <a:xfrm>
            <a:off x="671330" y="1696868"/>
            <a:ext cx="3332401" cy="3376942"/>
          </a:xfrm>
          <a:prstGeom prst="roundRect">
            <a:avLst>
              <a:gd name="adj" fmla="val 4803"/>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sp>
        <p:nvSpPr>
          <p:cNvPr id="17" name="四角形: 角を丸くする 16">
            <a:extLst>
              <a:ext uri="{FF2B5EF4-FFF2-40B4-BE49-F238E27FC236}">
                <a16:creationId xmlns:a16="http://schemas.microsoft.com/office/drawing/2014/main" id="{0BF0D802-1037-47EF-9352-555354981B74}"/>
              </a:ext>
            </a:extLst>
          </p:cNvPr>
          <p:cNvSpPr/>
          <p:nvPr/>
        </p:nvSpPr>
        <p:spPr>
          <a:xfrm>
            <a:off x="4710899" y="1696869"/>
            <a:ext cx="3541852" cy="3395964"/>
          </a:xfrm>
          <a:prstGeom prst="roundRect">
            <a:avLst>
              <a:gd name="adj" fmla="val 4803"/>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sp>
        <p:nvSpPr>
          <p:cNvPr id="5" name="正方形/長方形 4">
            <a:extLst>
              <a:ext uri="{FF2B5EF4-FFF2-40B4-BE49-F238E27FC236}">
                <a16:creationId xmlns:a16="http://schemas.microsoft.com/office/drawing/2014/main" id="{E65A89F7-869D-4E57-B25F-BA8728214AE1}"/>
              </a:ext>
            </a:extLst>
          </p:cNvPr>
          <p:cNvSpPr/>
          <p:nvPr/>
        </p:nvSpPr>
        <p:spPr>
          <a:xfrm>
            <a:off x="520861" y="673834"/>
            <a:ext cx="1967696" cy="492651"/>
          </a:xfrm>
          <a:prstGeom prst="rect">
            <a:avLst/>
          </a:prstGeom>
          <a:solidFill>
            <a:schemeClr val="accent1">
              <a:lumMod val="50000"/>
            </a:schemeClr>
          </a:solidFill>
          <a:ln w="28575">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chemeClr val="tx1">
                    <a:lumMod val="85000"/>
                  </a:schemeClr>
                </a:solidFill>
                <a:latin typeface="ＭＳ Ｐゴシック" panose="020B0600070205080204" pitchFamily="50" charset="-128"/>
                <a:ea typeface="ＭＳ Ｐゴシック" panose="020B0600070205080204" pitchFamily="50" charset="-128"/>
              </a:rPr>
              <a:t>機械学習</a:t>
            </a:r>
          </a:p>
        </p:txBody>
      </p:sp>
      <p:sp>
        <p:nvSpPr>
          <p:cNvPr id="18" name="正方形/長方形 17">
            <a:extLst>
              <a:ext uri="{FF2B5EF4-FFF2-40B4-BE49-F238E27FC236}">
                <a16:creationId xmlns:a16="http://schemas.microsoft.com/office/drawing/2014/main" id="{9CC69A63-1674-4042-9ECB-2F1A3CCA0F74}"/>
              </a:ext>
            </a:extLst>
          </p:cNvPr>
          <p:cNvSpPr/>
          <p:nvPr/>
        </p:nvSpPr>
        <p:spPr>
          <a:xfrm>
            <a:off x="671330" y="1343280"/>
            <a:ext cx="3332401" cy="429353"/>
          </a:xfrm>
          <a:prstGeom prst="rect">
            <a:avLst/>
          </a:prstGeom>
          <a:solidFill>
            <a:schemeClr val="accent6">
              <a:lumMod val="50000"/>
            </a:schemeClr>
          </a:solidFill>
          <a:ln w="28575">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rgbClr val="FF6600"/>
                </a:solidFill>
                <a:latin typeface="ＭＳ Ｐゴシック" panose="020B0600070205080204" pitchFamily="50" charset="-128"/>
                <a:ea typeface="ＭＳ Ｐゴシック" panose="020B0600070205080204" pitchFamily="50" charset="-128"/>
              </a:rPr>
              <a:t>知識ベースの学習</a:t>
            </a:r>
          </a:p>
        </p:txBody>
      </p:sp>
      <p:sp>
        <p:nvSpPr>
          <p:cNvPr id="19" name="正方形/長方形 18">
            <a:extLst>
              <a:ext uri="{FF2B5EF4-FFF2-40B4-BE49-F238E27FC236}">
                <a16:creationId xmlns:a16="http://schemas.microsoft.com/office/drawing/2014/main" id="{9D87CF83-B940-4A53-8680-65B57DD11637}"/>
              </a:ext>
            </a:extLst>
          </p:cNvPr>
          <p:cNvSpPr/>
          <p:nvPr/>
        </p:nvSpPr>
        <p:spPr>
          <a:xfrm>
            <a:off x="4710899" y="1343280"/>
            <a:ext cx="3541852" cy="429353"/>
          </a:xfrm>
          <a:prstGeom prst="rect">
            <a:avLst/>
          </a:prstGeom>
          <a:solidFill>
            <a:schemeClr val="accent5">
              <a:lumMod val="75000"/>
            </a:schemeClr>
          </a:solidFill>
          <a:ln w="28575">
            <a:solidFill>
              <a:schemeClr val="bg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rgbClr val="FF6600"/>
                </a:solidFill>
                <a:latin typeface="ＭＳ Ｐゴシック" panose="020B0600070205080204" pitchFamily="50" charset="-128"/>
                <a:ea typeface="ＭＳ Ｐゴシック" panose="020B0600070205080204" pitchFamily="50" charset="-128"/>
              </a:rPr>
              <a:t>統計的学習</a:t>
            </a:r>
          </a:p>
        </p:txBody>
      </p:sp>
      <p:sp>
        <p:nvSpPr>
          <p:cNvPr id="7" name="矢印: 下 6">
            <a:extLst>
              <a:ext uri="{FF2B5EF4-FFF2-40B4-BE49-F238E27FC236}">
                <a16:creationId xmlns:a16="http://schemas.microsoft.com/office/drawing/2014/main" id="{999A0190-CDDD-4FC1-AFC3-A998669C518F}"/>
              </a:ext>
            </a:extLst>
          </p:cNvPr>
          <p:cNvSpPr/>
          <p:nvPr/>
        </p:nvSpPr>
        <p:spPr>
          <a:xfrm>
            <a:off x="6210649" y="5062927"/>
            <a:ext cx="544010" cy="741868"/>
          </a:xfrm>
          <a:prstGeom prst="downArrow">
            <a:avLst/>
          </a:prstGeom>
          <a:solidFill>
            <a:schemeClr val="tx1">
              <a:lumMod val="75000"/>
            </a:schemeClr>
          </a:solidFill>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74F8382-E9F4-4B1B-AD60-5934D19F09CC}"/>
              </a:ext>
            </a:extLst>
          </p:cNvPr>
          <p:cNvSpPr txBox="1"/>
          <p:nvPr/>
        </p:nvSpPr>
        <p:spPr>
          <a:xfrm>
            <a:off x="4114801" y="5811681"/>
            <a:ext cx="4734045" cy="646331"/>
          </a:xfrm>
          <a:prstGeom prst="rect">
            <a:avLst/>
          </a:prstGeom>
          <a:noFill/>
        </p:spPr>
        <p:txBody>
          <a:bodyPr wrap="square" rtlCol="0">
            <a:spAutoFit/>
          </a:bodyPr>
          <a:lstStyle/>
          <a:p>
            <a:r>
              <a:rPr kumimoji="1" lang="ja-JP" altLang="en-US" dirty="0">
                <a:solidFill>
                  <a:schemeClr val="tx1">
                    <a:lumMod val="75000"/>
                  </a:schemeClr>
                </a:solidFill>
              </a:rPr>
              <a:t>計算機や、検索エンジン、</a:t>
            </a:r>
            <a:r>
              <a:rPr kumimoji="1" lang="en-US" altLang="ja-JP" dirty="0">
                <a:solidFill>
                  <a:schemeClr val="tx1">
                    <a:lumMod val="75000"/>
                  </a:schemeClr>
                </a:solidFill>
              </a:rPr>
              <a:t>SNS</a:t>
            </a:r>
            <a:r>
              <a:rPr kumimoji="1" lang="ja-JP" altLang="en-US" dirty="0">
                <a:solidFill>
                  <a:schemeClr val="tx1">
                    <a:lumMod val="75000"/>
                  </a:schemeClr>
                </a:solidFill>
              </a:rPr>
              <a:t>の発達により大量のデータが入手＆</a:t>
            </a:r>
            <a:r>
              <a:rPr kumimoji="1" lang="en-US" altLang="ja-JP" dirty="0">
                <a:solidFill>
                  <a:schemeClr val="tx1">
                    <a:lumMod val="75000"/>
                  </a:schemeClr>
                </a:solidFill>
              </a:rPr>
              <a:t> </a:t>
            </a:r>
            <a:r>
              <a:rPr kumimoji="1" lang="ja-JP" altLang="en-US" dirty="0">
                <a:solidFill>
                  <a:schemeClr val="tx1">
                    <a:lumMod val="75000"/>
                  </a:schemeClr>
                </a:solidFill>
              </a:rPr>
              <a:t>処理に</a:t>
            </a:r>
          </a:p>
        </p:txBody>
      </p:sp>
      <p:sp>
        <p:nvSpPr>
          <p:cNvPr id="9" name="正方形/長方形 8">
            <a:extLst>
              <a:ext uri="{FF2B5EF4-FFF2-40B4-BE49-F238E27FC236}">
                <a16:creationId xmlns:a16="http://schemas.microsoft.com/office/drawing/2014/main" id="{B59E940A-97CE-486D-8E81-1B5D4316FF7B}"/>
              </a:ext>
            </a:extLst>
          </p:cNvPr>
          <p:cNvSpPr/>
          <p:nvPr/>
        </p:nvSpPr>
        <p:spPr>
          <a:xfrm>
            <a:off x="671329" y="1795074"/>
            <a:ext cx="3332401" cy="1569660"/>
          </a:xfrm>
          <a:prstGeom prst="rect">
            <a:avLst/>
          </a:prstGeom>
        </p:spPr>
        <p:txBody>
          <a:bodyPr wrap="square">
            <a:spAutoFit/>
          </a:bodyPr>
          <a:lstStyle/>
          <a:p>
            <a:pPr algn="ctr"/>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人間が大規模な知識データベースを構築</a:t>
            </a:r>
            <a:endParaRPr kumimoji="1" lang="en-US" altLang="ja-JP" sz="2400" dirty="0">
              <a:solidFill>
                <a:schemeClr val="tx1">
                  <a:lumMod val="85000"/>
                </a:schemeClr>
              </a:solidFill>
              <a:latin typeface="ＭＳ Ｐゴシック" panose="020B0600070205080204" pitchFamily="50" charset="-128"/>
              <a:ea typeface="ＭＳ Ｐゴシック" panose="020B0600070205080204" pitchFamily="50" charset="-128"/>
            </a:endParaRPr>
          </a:p>
          <a:p>
            <a:pPr algn="ctr"/>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a:t>
            </a:r>
            <a:endParaRPr kumimoji="1" lang="en-US" altLang="ja-JP" sz="2400" dirty="0">
              <a:solidFill>
                <a:schemeClr val="tx1">
                  <a:lumMod val="85000"/>
                </a:schemeClr>
              </a:solidFill>
              <a:latin typeface="ＭＳ Ｐゴシック" panose="020B0600070205080204" pitchFamily="50" charset="-128"/>
              <a:ea typeface="ＭＳ Ｐゴシック" panose="020B0600070205080204" pitchFamily="50" charset="-128"/>
            </a:endParaRPr>
          </a:p>
          <a:p>
            <a:pPr algn="ctr"/>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様々な法則を学習</a:t>
            </a:r>
          </a:p>
        </p:txBody>
      </p:sp>
      <p:sp>
        <p:nvSpPr>
          <p:cNvPr id="20" name="正方形/長方形 19">
            <a:extLst>
              <a:ext uri="{FF2B5EF4-FFF2-40B4-BE49-F238E27FC236}">
                <a16:creationId xmlns:a16="http://schemas.microsoft.com/office/drawing/2014/main" id="{4F874489-79AE-41E6-BC59-93DE75FAC754}"/>
              </a:ext>
            </a:extLst>
          </p:cNvPr>
          <p:cNvSpPr/>
          <p:nvPr/>
        </p:nvSpPr>
        <p:spPr>
          <a:xfrm>
            <a:off x="671328" y="3504150"/>
            <a:ext cx="3332401" cy="1200329"/>
          </a:xfrm>
          <a:prstGeom prst="rect">
            <a:avLst/>
          </a:prstGeom>
        </p:spPr>
        <p:txBody>
          <a:bodyPr wrap="square">
            <a:spAutoFit/>
          </a:bodyPr>
          <a:lstStyle/>
          <a:p>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例：</a:t>
            </a:r>
            <a:endParaRPr kumimoji="1" lang="en-US" altLang="ja-JP" sz="2400" dirty="0">
              <a:solidFill>
                <a:schemeClr val="tx1">
                  <a:lumMod val="85000"/>
                </a:schemeClr>
              </a:solidFill>
              <a:latin typeface="ＭＳ Ｐゴシック" panose="020B0600070205080204" pitchFamily="50" charset="-128"/>
              <a:ea typeface="ＭＳ Ｐゴシック" panose="020B0600070205080204" pitchFamily="50" charset="-128"/>
            </a:endParaRPr>
          </a:p>
          <a:p>
            <a:pPr algn="ctr"/>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エキスパートシステム</a:t>
            </a:r>
            <a:endParaRPr kumimoji="1" lang="en-US" altLang="ja-JP" sz="2400" dirty="0">
              <a:solidFill>
                <a:schemeClr val="tx1">
                  <a:lumMod val="85000"/>
                </a:schemeClr>
              </a:solidFill>
              <a:latin typeface="ＭＳ Ｐゴシック" panose="020B0600070205080204" pitchFamily="50" charset="-128"/>
              <a:ea typeface="ＭＳ Ｐゴシック" panose="020B0600070205080204" pitchFamily="50" charset="-128"/>
            </a:endParaRPr>
          </a:p>
          <a:p>
            <a:pPr algn="ctr"/>
            <a:r>
              <a:rPr kumimoji="1" lang="en-US" altLang="ja-JP" sz="2400" dirty="0">
                <a:solidFill>
                  <a:schemeClr val="tx1">
                    <a:lumMod val="85000"/>
                  </a:schemeClr>
                </a:solidFill>
                <a:latin typeface="ＭＳ Ｐゴシック" panose="020B0600070205080204" pitchFamily="50" charset="-128"/>
                <a:ea typeface="ＭＳ Ｐゴシック" panose="020B0600070205080204" pitchFamily="50" charset="-128"/>
              </a:rPr>
              <a:t>					</a:t>
            </a:r>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など</a:t>
            </a:r>
          </a:p>
        </p:txBody>
      </p:sp>
      <p:sp>
        <p:nvSpPr>
          <p:cNvPr id="21" name="正方形/長方形 20">
            <a:extLst>
              <a:ext uri="{FF2B5EF4-FFF2-40B4-BE49-F238E27FC236}">
                <a16:creationId xmlns:a16="http://schemas.microsoft.com/office/drawing/2014/main" id="{B40E3027-CEBA-4526-B75A-366823ACDDA7}"/>
              </a:ext>
            </a:extLst>
          </p:cNvPr>
          <p:cNvSpPr/>
          <p:nvPr/>
        </p:nvSpPr>
        <p:spPr>
          <a:xfrm>
            <a:off x="4710898" y="1795074"/>
            <a:ext cx="3541853" cy="1569660"/>
          </a:xfrm>
          <a:prstGeom prst="rect">
            <a:avLst/>
          </a:prstGeom>
        </p:spPr>
        <p:txBody>
          <a:bodyPr wrap="square">
            <a:spAutoFit/>
          </a:bodyPr>
          <a:lstStyle/>
          <a:p>
            <a:pPr algn="ctr"/>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大量のデータ</a:t>
            </a:r>
            <a:endParaRPr kumimoji="1" lang="en-US" altLang="ja-JP" sz="2400" dirty="0">
              <a:solidFill>
                <a:schemeClr val="tx1">
                  <a:lumMod val="85000"/>
                </a:schemeClr>
              </a:solidFill>
              <a:latin typeface="ＭＳ Ｐゴシック" panose="020B0600070205080204" pitchFamily="50" charset="-128"/>
              <a:ea typeface="ＭＳ Ｐゴシック" panose="020B0600070205080204" pitchFamily="50" charset="-128"/>
            </a:endParaRPr>
          </a:p>
          <a:p>
            <a:pPr algn="ctr"/>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a:t>
            </a:r>
            <a:endParaRPr kumimoji="1" lang="en-US" altLang="ja-JP" sz="2400" dirty="0">
              <a:solidFill>
                <a:schemeClr val="tx1">
                  <a:lumMod val="85000"/>
                </a:schemeClr>
              </a:solidFill>
              <a:latin typeface="ＭＳ Ｐゴシック" panose="020B0600070205080204" pitchFamily="50" charset="-128"/>
              <a:ea typeface="ＭＳ Ｐゴシック" panose="020B0600070205080204" pitchFamily="50" charset="-128"/>
            </a:endParaRPr>
          </a:p>
          <a:p>
            <a:pPr algn="ctr"/>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パターンを自動で抽出し学習</a:t>
            </a:r>
          </a:p>
        </p:txBody>
      </p:sp>
      <p:sp>
        <p:nvSpPr>
          <p:cNvPr id="22" name="正方形/長方形 21">
            <a:extLst>
              <a:ext uri="{FF2B5EF4-FFF2-40B4-BE49-F238E27FC236}">
                <a16:creationId xmlns:a16="http://schemas.microsoft.com/office/drawing/2014/main" id="{9AEA5535-B1C1-4884-AFF2-2A8FEC621259}"/>
              </a:ext>
            </a:extLst>
          </p:cNvPr>
          <p:cNvSpPr/>
          <p:nvPr/>
        </p:nvSpPr>
        <p:spPr>
          <a:xfrm>
            <a:off x="4972158" y="3493267"/>
            <a:ext cx="3396337" cy="1569660"/>
          </a:xfrm>
          <a:prstGeom prst="rect">
            <a:avLst/>
          </a:prstGeom>
        </p:spPr>
        <p:txBody>
          <a:bodyPr wrap="square">
            <a:spAutoFit/>
          </a:bodyPr>
          <a:lstStyle/>
          <a:p>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例：</a:t>
            </a:r>
            <a:endParaRPr kumimoji="1" lang="en-US" altLang="ja-JP" sz="2400" dirty="0">
              <a:solidFill>
                <a:schemeClr val="tx1">
                  <a:lumMod val="85000"/>
                </a:schemeClr>
              </a:solidFill>
              <a:latin typeface="ＭＳ Ｐゴシック" panose="020B0600070205080204" pitchFamily="50" charset="-128"/>
              <a:ea typeface="ＭＳ Ｐゴシック" panose="020B0600070205080204" pitchFamily="50" charset="-128"/>
            </a:endParaRPr>
          </a:p>
          <a:p>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　ニューラルネットワーク</a:t>
            </a:r>
            <a:endParaRPr kumimoji="1" lang="en-US" altLang="ja-JP" sz="2400" dirty="0">
              <a:solidFill>
                <a:schemeClr val="tx1">
                  <a:lumMod val="85000"/>
                </a:schemeClr>
              </a:solidFill>
              <a:latin typeface="ＭＳ Ｐゴシック" panose="020B0600070205080204" pitchFamily="50" charset="-128"/>
              <a:ea typeface="ＭＳ Ｐゴシック" panose="020B0600070205080204" pitchFamily="50" charset="-128"/>
            </a:endParaRPr>
          </a:p>
          <a:p>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　</a:t>
            </a:r>
            <a:r>
              <a:rPr kumimoji="1" lang="en-US" altLang="ja-JP" sz="2400" dirty="0">
                <a:solidFill>
                  <a:schemeClr val="tx1">
                    <a:lumMod val="85000"/>
                  </a:schemeClr>
                </a:solidFill>
                <a:latin typeface="ＭＳ Ｐゴシック" panose="020B0600070205080204" pitchFamily="50" charset="-128"/>
                <a:ea typeface="ＭＳ Ｐゴシック" panose="020B0600070205080204" pitchFamily="50" charset="-128"/>
              </a:rPr>
              <a:t>SVM</a:t>
            </a:r>
          </a:p>
          <a:p>
            <a:r>
              <a:rPr kumimoji="1" lang="en-US" altLang="ja-JP" sz="2400" dirty="0">
                <a:solidFill>
                  <a:schemeClr val="tx1">
                    <a:lumMod val="85000"/>
                  </a:schemeClr>
                </a:solidFill>
                <a:latin typeface="ＭＳ Ｐゴシック" panose="020B0600070205080204" pitchFamily="50" charset="-128"/>
                <a:ea typeface="ＭＳ Ｐゴシック" panose="020B0600070205080204" pitchFamily="50" charset="-128"/>
              </a:rPr>
              <a:t>					</a:t>
            </a:r>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など</a:t>
            </a:r>
          </a:p>
        </p:txBody>
      </p:sp>
      <p:sp>
        <p:nvSpPr>
          <p:cNvPr id="23" name="テキスト ボックス 22">
            <a:extLst>
              <a:ext uri="{FF2B5EF4-FFF2-40B4-BE49-F238E27FC236}">
                <a16:creationId xmlns:a16="http://schemas.microsoft.com/office/drawing/2014/main" id="{733C16AC-1C44-4F41-89C3-2E92795CCF53}"/>
              </a:ext>
            </a:extLst>
          </p:cNvPr>
          <p:cNvSpPr txBox="1"/>
          <p:nvPr/>
        </p:nvSpPr>
        <p:spPr>
          <a:xfrm>
            <a:off x="6435524" y="6550223"/>
            <a:ext cx="2486261" cy="338554"/>
          </a:xfrm>
          <a:prstGeom prst="rect">
            <a:avLst/>
          </a:prstGeom>
          <a:noFill/>
        </p:spPr>
        <p:txBody>
          <a:bodyPr wrap="square" rtlCol="0">
            <a:spAutoFit/>
          </a:bodyPr>
          <a:lstStyle/>
          <a:p>
            <a:r>
              <a:rPr kumimoji="1" lang="ja-JP" altLang="en-US" sz="1600" dirty="0">
                <a:solidFill>
                  <a:schemeClr val="tx1">
                    <a:lumMod val="75000"/>
                  </a:schemeClr>
                </a:solidFill>
              </a:rPr>
              <a:t>「機械学習の概要」より</a:t>
            </a:r>
          </a:p>
        </p:txBody>
      </p:sp>
    </p:spTree>
    <p:extLst>
      <p:ext uri="{BB962C8B-B14F-4D97-AF65-F5344CB8AC3E}">
        <p14:creationId xmlns:p14="http://schemas.microsoft.com/office/powerpoint/2010/main" val="231253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ADFE9FC3-9245-4B77-AD4B-39783C610C2B}"/>
              </a:ext>
            </a:extLst>
          </p:cNvPr>
          <p:cNvSpPr txBox="1"/>
          <p:nvPr/>
        </p:nvSpPr>
        <p:spPr>
          <a:xfrm>
            <a:off x="139700" y="-37356"/>
            <a:ext cx="7073900" cy="523220"/>
          </a:xfrm>
          <a:prstGeom prst="rect">
            <a:avLst/>
          </a:prstGeom>
          <a:noFill/>
        </p:spPr>
        <p:txBody>
          <a:bodyPr wrap="square" rtlCol="0">
            <a:spAutoFit/>
          </a:bodyPr>
          <a:lstStyle/>
          <a:p>
            <a:r>
              <a:rPr kumimoji="1" lang="en-US" altLang="ja-JP" sz="2800" u="sng" dirty="0">
                <a:solidFill>
                  <a:schemeClr val="tx1">
                    <a:lumMod val="85000"/>
                  </a:schemeClr>
                </a:solidFill>
                <a:latin typeface="ＭＳ Ｐゴシック" panose="020B0600070205080204" pitchFamily="50" charset="-128"/>
                <a:ea typeface="ＭＳ Ｐゴシック" panose="020B0600070205080204" pitchFamily="50" charset="-128"/>
              </a:rPr>
              <a:t>4.3. </a:t>
            </a:r>
            <a:r>
              <a:rPr kumimoji="1" lang="ja-JP" altLang="en-US" sz="2800" u="sng" dirty="0">
                <a:solidFill>
                  <a:schemeClr val="tx1">
                    <a:lumMod val="85000"/>
                  </a:schemeClr>
                </a:solidFill>
                <a:latin typeface="ＭＳ Ｐゴシック" panose="020B0600070205080204" pitchFamily="50" charset="-128"/>
                <a:ea typeface="ＭＳ Ｐゴシック" panose="020B0600070205080204" pitchFamily="50" charset="-128"/>
              </a:rPr>
              <a:t>統計的学習の歴史</a:t>
            </a:r>
            <a:endParaRPr kumimoji="1" lang="en-US" altLang="ja-JP" sz="2800" u="sng"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graphicFrame>
        <p:nvGraphicFramePr>
          <p:cNvPr id="2" name="表 2">
            <a:extLst>
              <a:ext uri="{FF2B5EF4-FFF2-40B4-BE49-F238E27FC236}">
                <a16:creationId xmlns:a16="http://schemas.microsoft.com/office/drawing/2014/main" id="{FB201721-9109-4A1B-9106-59C0B13B3122}"/>
              </a:ext>
            </a:extLst>
          </p:cNvPr>
          <p:cNvGraphicFramePr>
            <a:graphicFrameLocks noGrp="1"/>
          </p:cNvGraphicFramePr>
          <p:nvPr>
            <p:extLst>
              <p:ext uri="{D42A27DB-BD31-4B8C-83A1-F6EECF244321}">
                <p14:modId xmlns:p14="http://schemas.microsoft.com/office/powerpoint/2010/main" val="2704245836"/>
              </p:ext>
            </p:extLst>
          </p:nvPr>
        </p:nvGraphicFramePr>
        <p:xfrm>
          <a:off x="0" y="760391"/>
          <a:ext cx="9155574" cy="4216400"/>
        </p:xfrm>
        <a:graphic>
          <a:graphicData uri="http://schemas.openxmlformats.org/drawingml/2006/table">
            <a:tbl>
              <a:tblPr firstRow="1" bandRow="1">
                <a:tableStyleId>{5C22544A-7EE6-4342-B048-85BDC9FD1C3A}</a:tableStyleId>
              </a:tblPr>
              <a:tblGrid>
                <a:gridCol w="648182">
                  <a:extLst>
                    <a:ext uri="{9D8B030D-6E8A-4147-A177-3AD203B41FA5}">
                      <a16:colId xmlns:a16="http://schemas.microsoft.com/office/drawing/2014/main" val="2851665586"/>
                    </a:ext>
                  </a:extLst>
                </a:gridCol>
                <a:gridCol w="8507392">
                  <a:extLst>
                    <a:ext uri="{9D8B030D-6E8A-4147-A177-3AD203B41FA5}">
                      <a16:colId xmlns:a16="http://schemas.microsoft.com/office/drawing/2014/main" val="2894347778"/>
                    </a:ext>
                  </a:extLst>
                </a:gridCol>
              </a:tblGrid>
              <a:tr h="370840">
                <a:tc>
                  <a:txBody>
                    <a:bodyPr/>
                    <a:lstStyle/>
                    <a:p>
                      <a:r>
                        <a:rPr kumimoji="1" lang="ja-JP" altLang="en-US" dirty="0"/>
                        <a:t>年</a:t>
                      </a:r>
                    </a:p>
                  </a:txBody>
                  <a:tcPr/>
                </a:tc>
                <a:tc>
                  <a:txBody>
                    <a:bodyPr/>
                    <a:lstStyle/>
                    <a:p>
                      <a:r>
                        <a:rPr kumimoji="1" lang="ja-JP" altLang="en-US" dirty="0"/>
                        <a:t>出来事</a:t>
                      </a:r>
                    </a:p>
                  </a:txBody>
                  <a:tcPr/>
                </a:tc>
                <a:extLst>
                  <a:ext uri="{0D108BD9-81ED-4DB2-BD59-A6C34878D82A}">
                    <a16:rowId xmlns:a16="http://schemas.microsoft.com/office/drawing/2014/main" val="3810742277"/>
                  </a:ext>
                </a:extLst>
              </a:tr>
              <a:tr h="370840">
                <a:tc>
                  <a:txBody>
                    <a:bodyPr/>
                    <a:lstStyle/>
                    <a:p>
                      <a:r>
                        <a:rPr kumimoji="1" lang="en-US" altLang="ja-JP" dirty="0"/>
                        <a:t>1943</a:t>
                      </a:r>
                      <a:endParaRPr kumimoji="1" lang="ja-JP" altLang="en-US" dirty="0"/>
                    </a:p>
                  </a:txBody>
                  <a:tcPr/>
                </a:tc>
                <a:tc>
                  <a:txBody>
                    <a:bodyPr/>
                    <a:lstStyle/>
                    <a:p>
                      <a:r>
                        <a:rPr kumimoji="1" lang="en-US" altLang="ja-JP" dirty="0" err="1"/>
                        <a:t>W.McCulloch</a:t>
                      </a:r>
                      <a:r>
                        <a:rPr kumimoji="1" lang="ja-JP" altLang="en-US" dirty="0"/>
                        <a:t>と</a:t>
                      </a:r>
                      <a:r>
                        <a:rPr kumimoji="1" lang="en-US" altLang="ja-JP" dirty="0" err="1"/>
                        <a:t>W.Pitts</a:t>
                      </a:r>
                      <a:r>
                        <a:rPr kumimoji="1" lang="en-US" altLang="ja-JP" dirty="0"/>
                        <a:t> ”A Logical Calculus if the Ideas </a:t>
                      </a:r>
                      <a:r>
                        <a:rPr kumimoji="1" lang="en-US" altLang="ja-JP" dirty="0" err="1"/>
                        <a:t>Immanentin</a:t>
                      </a:r>
                      <a:r>
                        <a:rPr kumimoji="1" lang="en-US" altLang="ja-JP" dirty="0"/>
                        <a:t> Nervous Activity”: </a:t>
                      </a:r>
                    </a:p>
                    <a:p>
                      <a:r>
                        <a:rPr kumimoji="1" lang="ja-JP" altLang="en-US" dirty="0"/>
                        <a:t>現在の人工ニューロン原型となる数理モデルの提案</a:t>
                      </a:r>
                    </a:p>
                  </a:txBody>
                  <a:tcPr/>
                </a:tc>
                <a:extLst>
                  <a:ext uri="{0D108BD9-81ED-4DB2-BD59-A6C34878D82A}">
                    <a16:rowId xmlns:a16="http://schemas.microsoft.com/office/drawing/2014/main" val="933897067"/>
                  </a:ext>
                </a:extLst>
              </a:tr>
              <a:tr h="370840">
                <a:tc>
                  <a:txBody>
                    <a:bodyPr/>
                    <a:lstStyle/>
                    <a:p>
                      <a:r>
                        <a:rPr kumimoji="1" lang="en-US" altLang="ja-JP" dirty="0"/>
                        <a:t>1949</a:t>
                      </a:r>
                      <a:endParaRPr kumimoji="1" lang="ja-JP" altLang="en-US" dirty="0"/>
                    </a:p>
                  </a:txBody>
                  <a:tcPr/>
                </a:tc>
                <a:tc>
                  <a:txBody>
                    <a:bodyPr/>
                    <a:lstStyle/>
                    <a:p>
                      <a:r>
                        <a:rPr kumimoji="1" lang="en-US" altLang="ja-JP" dirty="0" err="1"/>
                        <a:t>D.O.Hebb</a:t>
                      </a:r>
                      <a:r>
                        <a:rPr kumimoji="1" lang="en-US" altLang="ja-JP" dirty="0"/>
                        <a:t> “The Organization of Behavior: A Neuropsychological Theory”:</a:t>
                      </a:r>
                    </a:p>
                    <a:p>
                      <a:r>
                        <a:rPr kumimoji="1" lang="en-US" altLang="ja-JP" dirty="0"/>
                        <a:t> </a:t>
                      </a:r>
                      <a:r>
                        <a:rPr kumimoji="1" lang="ja-JP" altLang="en-US" dirty="0"/>
                        <a:t>ニューロンの学習モデルを提案</a:t>
                      </a:r>
                    </a:p>
                  </a:txBody>
                  <a:tcPr/>
                </a:tc>
                <a:extLst>
                  <a:ext uri="{0D108BD9-81ED-4DB2-BD59-A6C34878D82A}">
                    <a16:rowId xmlns:a16="http://schemas.microsoft.com/office/drawing/2014/main" val="1704361030"/>
                  </a:ext>
                </a:extLst>
              </a:tr>
              <a:tr h="370840">
                <a:tc>
                  <a:txBody>
                    <a:bodyPr/>
                    <a:lstStyle/>
                    <a:p>
                      <a:r>
                        <a:rPr kumimoji="1" lang="en-US" altLang="ja-JP" dirty="0"/>
                        <a:t>1950</a:t>
                      </a:r>
                      <a:endParaRPr kumimoji="1" lang="ja-JP" altLang="en-US" dirty="0"/>
                    </a:p>
                  </a:txBody>
                  <a:tcPr/>
                </a:tc>
                <a:tc>
                  <a:txBody>
                    <a:bodyPr/>
                    <a:lstStyle/>
                    <a:p>
                      <a:r>
                        <a:rPr kumimoji="1" lang="en-US" altLang="ja-JP" dirty="0"/>
                        <a:t>M. Minsky</a:t>
                      </a:r>
                      <a:r>
                        <a:rPr kumimoji="1" lang="ja-JP" altLang="en-US" dirty="0"/>
                        <a:t>と</a:t>
                      </a:r>
                      <a:r>
                        <a:rPr kumimoji="1" lang="en-US" altLang="ja-JP" dirty="0"/>
                        <a:t>D. Edmonds Hebb</a:t>
                      </a:r>
                      <a:r>
                        <a:rPr kumimoji="1" lang="ja-JP" altLang="en-US" dirty="0"/>
                        <a:t>の学習則により学習するニューロンをエミュレート</a:t>
                      </a:r>
                      <a:endParaRPr kumimoji="1" lang="en-US" altLang="ja-JP" dirty="0"/>
                    </a:p>
                    <a:p>
                      <a:r>
                        <a:rPr kumimoji="1" lang="ja-JP" altLang="en-US" dirty="0"/>
                        <a:t>できるハードウェア</a:t>
                      </a:r>
                      <a:r>
                        <a:rPr kumimoji="1" lang="en-US" altLang="ja-JP" dirty="0"/>
                        <a:t>SNARC(Stochastic Neural Analog Reinforcement Computer)</a:t>
                      </a:r>
                      <a:r>
                        <a:rPr kumimoji="1" lang="ja-JP" altLang="en-US" dirty="0"/>
                        <a:t>を開発</a:t>
                      </a:r>
                    </a:p>
                  </a:txBody>
                  <a:tcPr/>
                </a:tc>
                <a:extLst>
                  <a:ext uri="{0D108BD9-81ED-4DB2-BD59-A6C34878D82A}">
                    <a16:rowId xmlns:a16="http://schemas.microsoft.com/office/drawing/2014/main" val="262344184"/>
                  </a:ext>
                </a:extLst>
              </a:tr>
              <a:tr h="370840">
                <a:tc>
                  <a:txBody>
                    <a:bodyPr/>
                    <a:lstStyle/>
                    <a:p>
                      <a:r>
                        <a:rPr kumimoji="1" lang="en-US" altLang="ja-JP" dirty="0"/>
                        <a:t>1956</a:t>
                      </a:r>
                      <a:endParaRPr kumimoji="1" lang="ja-JP" altLang="en-US" dirty="0"/>
                    </a:p>
                  </a:txBody>
                  <a:tcPr/>
                </a:tc>
                <a:tc>
                  <a:txBody>
                    <a:bodyPr/>
                    <a:lstStyle/>
                    <a:p>
                      <a:r>
                        <a:rPr kumimoji="1" lang="en-US" altLang="ja-JP" dirty="0"/>
                        <a:t>J. McCarthy</a:t>
                      </a:r>
                      <a:r>
                        <a:rPr kumimoji="1" lang="ja-JP" altLang="en-US" dirty="0"/>
                        <a:t>や</a:t>
                      </a:r>
                      <a:r>
                        <a:rPr kumimoji="1" lang="en-US" altLang="ja-JP" dirty="0"/>
                        <a:t>M. Minsky</a:t>
                      </a:r>
                      <a:r>
                        <a:rPr kumimoji="1" lang="ja-JP" altLang="en-US" dirty="0"/>
                        <a:t>らが ダートマス会議を開催し，</a:t>
                      </a:r>
                      <a:r>
                        <a:rPr kumimoji="1" lang="en-US" altLang="ja-JP" dirty="0"/>
                        <a:t>”Artificial Intelligence”</a:t>
                      </a:r>
                      <a:r>
                        <a:rPr kumimoji="1" lang="ja-JP" altLang="en-US" dirty="0"/>
                        <a:t>という言葉を提唱</a:t>
                      </a:r>
                    </a:p>
                  </a:txBody>
                  <a:tcPr/>
                </a:tc>
                <a:extLst>
                  <a:ext uri="{0D108BD9-81ED-4DB2-BD59-A6C34878D82A}">
                    <a16:rowId xmlns:a16="http://schemas.microsoft.com/office/drawing/2014/main" val="1087755140"/>
                  </a:ext>
                </a:extLst>
              </a:tr>
              <a:tr h="370840">
                <a:tc>
                  <a:txBody>
                    <a:bodyPr/>
                    <a:lstStyle/>
                    <a:p>
                      <a:r>
                        <a:rPr kumimoji="1" lang="en-US" altLang="ja-JP" dirty="0"/>
                        <a:t>1958</a:t>
                      </a:r>
                      <a:endParaRPr kumimoji="1" lang="ja-JP" altLang="en-US" dirty="0"/>
                    </a:p>
                  </a:txBody>
                  <a:tcPr/>
                </a:tc>
                <a:tc>
                  <a:txBody>
                    <a:bodyPr/>
                    <a:lstStyle/>
                    <a:p>
                      <a:r>
                        <a:rPr kumimoji="1" lang="en-US" altLang="ja-JP" dirty="0"/>
                        <a:t>F. Rosenblatt “The Perceptron: </a:t>
                      </a:r>
                      <a:r>
                        <a:rPr kumimoji="1" lang="en-US" altLang="ja-JP" dirty="0" err="1"/>
                        <a:t>Aprobabilistic</a:t>
                      </a:r>
                      <a:r>
                        <a:rPr kumimoji="1" lang="en-US" altLang="ja-JP" dirty="0"/>
                        <a:t> Model for Information Storage and </a:t>
                      </a:r>
                      <a:r>
                        <a:rPr kumimoji="1" lang="en-US" altLang="ja-JP" dirty="0" err="1"/>
                        <a:t>Organizaiton</a:t>
                      </a:r>
                      <a:r>
                        <a:rPr kumimoji="1" lang="en-US" altLang="ja-JP" dirty="0"/>
                        <a:t> in the Brain”: </a:t>
                      </a:r>
                      <a:r>
                        <a:rPr kumimoji="1" lang="ja-JP" altLang="en-US" dirty="0"/>
                        <a:t>現在のニューラルネットワークの原型となるパーセプトロンと誤り訂正学習則を開発</a:t>
                      </a:r>
                    </a:p>
                  </a:txBody>
                  <a:tcPr/>
                </a:tc>
                <a:extLst>
                  <a:ext uri="{0D108BD9-81ED-4DB2-BD59-A6C34878D82A}">
                    <a16:rowId xmlns:a16="http://schemas.microsoft.com/office/drawing/2014/main" val="3570983810"/>
                  </a:ext>
                </a:extLst>
              </a:tr>
              <a:tr h="370840">
                <a:tc>
                  <a:txBody>
                    <a:bodyPr/>
                    <a:lstStyle/>
                    <a:p>
                      <a:r>
                        <a:rPr kumimoji="1" lang="en-US" altLang="ja-JP" dirty="0"/>
                        <a:t>1969</a:t>
                      </a:r>
                      <a:endParaRPr kumimoji="1" lang="ja-JP" altLang="en-US" dirty="0"/>
                    </a:p>
                  </a:txBody>
                  <a:tcPr/>
                </a:tc>
                <a:tc>
                  <a:txBody>
                    <a:bodyPr/>
                    <a:lstStyle/>
                    <a:p>
                      <a:r>
                        <a:rPr kumimoji="1" lang="en-US" altLang="ja-JP" dirty="0"/>
                        <a:t>M. Minsky </a:t>
                      </a:r>
                      <a:r>
                        <a:rPr kumimoji="1" lang="ja-JP" altLang="en-US" dirty="0"/>
                        <a:t>と </a:t>
                      </a:r>
                      <a:r>
                        <a:rPr kumimoji="1" lang="en-US" altLang="ja-JP" dirty="0"/>
                        <a:t>S.A. </a:t>
                      </a:r>
                      <a:r>
                        <a:rPr kumimoji="1" lang="en-US" altLang="ja-JP" dirty="0" err="1"/>
                        <a:t>Papert</a:t>
                      </a:r>
                      <a:r>
                        <a:rPr kumimoji="1" lang="en-US" altLang="ja-JP" dirty="0"/>
                        <a:t> “</a:t>
                      </a:r>
                      <a:r>
                        <a:rPr kumimoji="1" lang="en-US" altLang="ja-JP" dirty="0" err="1"/>
                        <a:t>Perceptrons</a:t>
                      </a:r>
                      <a:r>
                        <a:rPr kumimoji="1" lang="en-US" altLang="ja-JP" dirty="0"/>
                        <a:t>”</a:t>
                      </a:r>
                      <a:endParaRPr kumimoji="1" lang="ja-JP" altLang="en-US" dirty="0"/>
                    </a:p>
                  </a:txBody>
                  <a:tcPr/>
                </a:tc>
                <a:extLst>
                  <a:ext uri="{0D108BD9-81ED-4DB2-BD59-A6C34878D82A}">
                    <a16:rowId xmlns:a16="http://schemas.microsoft.com/office/drawing/2014/main" val="920120055"/>
                  </a:ext>
                </a:extLst>
              </a:tr>
            </a:tbl>
          </a:graphicData>
        </a:graphic>
      </p:graphicFrame>
    </p:spTree>
    <p:extLst>
      <p:ext uri="{BB962C8B-B14F-4D97-AF65-F5344CB8AC3E}">
        <p14:creationId xmlns:p14="http://schemas.microsoft.com/office/powerpoint/2010/main" val="4008972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6F54582-5FE5-408A-87D1-28EBD5FF063C}"/>
              </a:ext>
            </a:extLst>
          </p:cNvPr>
          <p:cNvSpPr txBox="1"/>
          <p:nvPr/>
        </p:nvSpPr>
        <p:spPr>
          <a:xfrm>
            <a:off x="266700" y="381000"/>
            <a:ext cx="5905500" cy="523220"/>
          </a:xfrm>
          <a:prstGeom prst="rect">
            <a:avLst/>
          </a:prstGeom>
          <a:noFill/>
        </p:spPr>
        <p:txBody>
          <a:bodyPr wrap="square" rtlCol="0">
            <a:spAutoFit/>
          </a:bodyPr>
          <a:lstStyle/>
          <a:p>
            <a:r>
              <a:rPr kumimoji="1" lang="en-US" altLang="ja-JP" sz="2800" u="sng" dirty="0">
                <a:solidFill>
                  <a:schemeClr val="tx1">
                    <a:lumMod val="75000"/>
                  </a:schemeClr>
                </a:solidFill>
              </a:rPr>
              <a:t>4.3. </a:t>
            </a:r>
            <a:r>
              <a:rPr kumimoji="1" lang="ja-JP" altLang="en-US" sz="2800" u="sng" dirty="0">
                <a:solidFill>
                  <a:schemeClr val="tx1">
                    <a:lumMod val="75000"/>
                  </a:schemeClr>
                </a:solidFill>
              </a:rPr>
              <a:t>機械学習における様々なタスク</a:t>
            </a:r>
          </a:p>
        </p:txBody>
      </p:sp>
      <p:pic>
        <p:nvPicPr>
          <p:cNvPr id="10" name="図 9">
            <a:extLst>
              <a:ext uri="{FF2B5EF4-FFF2-40B4-BE49-F238E27FC236}">
                <a16:creationId xmlns:a16="http://schemas.microsoft.com/office/drawing/2014/main" id="{25C66ED4-719D-433D-AC67-A81A230C5E9E}"/>
              </a:ext>
            </a:extLst>
          </p:cNvPr>
          <p:cNvPicPr>
            <a:picLocks noChangeAspect="1"/>
          </p:cNvPicPr>
          <p:nvPr/>
        </p:nvPicPr>
        <p:blipFill>
          <a:blip r:embed="rId2"/>
          <a:stretch>
            <a:fillRect/>
          </a:stretch>
        </p:blipFill>
        <p:spPr>
          <a:xfrm>
            <a:off x="368337" y="1122112"/>
            <a:ext cx="2032174" cy="3206940"/>
          </a:xfrm>
          <a:prstGeom prst="rect">
            <a:avLst/>
          </a:prstGeom>
        </p:spPr>
      </p:pic>
      <p:pic>
        <p:nvPicPr>
          <p:cNvPr id="11" name="図 10">
            <a:extLst>
              <a:ext uri="{FF2B5EF4-FFF2-40B4-BE49-F238E27FC236}">
                <a16:creationId xmlns:a16="http://schemas.microsoft.com/office/drawing/2014/main" id="{8428C41D-F718-453E-8BA6-F32FBF503298}"/>
              </a:ext>
            </a:extLst>
          </p:cNvPr>
          <p:cNvPicPr>
            <a:picLocks noChangeAspect="1"/>
          </p:cNvPicPr>
          <p:nvPr/>
        </p:nvPicPr>
        <p:blipFill>
          <a:blip r:embed="rId3"/>
          <a:stretch>
            <a:fillRect/>
          </a:stretch>
        </p:blipFill>
        <p:spPr>
          <a:xfrm>
            <a:off x="2400511" y="1121130"/>
            <a:ext cx="2051538" cy="3206940"/>
          </a:xfrm>
          <a:prstGeom prst="rect">
            <a:avLst/>
          </a:prstGeom>
        </p:spPr>
      </p:pic>
      <p:pic>
        <p:nvPicPr>
          <p:cNvPr id="12" name="図 11">
            <a:extLst>
              <a:ext uri="{FF2B5EF4-FFF2-40B4-BE49-F238E27FC236}">
                <a16:creationId xmlns:a16="http://schemas.microsoft.com/office/drawing/2014/main" id="{73D20EB1-B5A5-4632-8D68-07D6E4AE781B}"/>
              </a:ext>
            </a:extLst>
          </p:cNvPr>
          <p:cNvPicPr>
            <a:picLocks noChangeAspect="1"/>
          </p:cNvPicPr>
          <p:nvPr/>
        </p:nvPicPr>
        <p:blipFill>
          <a:blip r:embed="rId4"/>
          <a:stretch>
            <a:fillRect/>
          </a:stretch>
        </p:blipFill>
        <p:spPr>
          <a:xfrm>
            <a:off x="4572000" y="1103918"/>
            <a:ext cx="2272075" cy="3215546"/>
          </a:xfrm>
          <a:prstGeom prst="rect">
            <a:avLst/>
          </a:prstGeom>
        </p:spPr>
      </p:pic>
      <p:pic>
        <p:nvPicPr>
          <p:cNvPr id="13" name="図 12">
            <a:extLst>
              <a:ext uri="{FF2B5EF4-FFF2-40B4-BE49-F238E27FC236}">
                <a16:creationId xmlns:a16="http://schemas.microsoft.com/office/drawing/2014/main" id="{61516060-5A7E-4C60-A3FE-F31E8AE5245F}"/>
              </a:ext>
            </a:extLst>
          </p:cNvPr>
          <p:cNvPicPr>
            <a:picLocks noChangeAspect="1"/>
          </p:cNvPicPr>
          <p:nvPr/>
        </p:nvPicPr>
        <p:blipFill>
          <a:blip r:embed="rId5"/>
          <a:stretch>
            <a:fillRect/>
          </a:stretch>
        </p:blipFill>
        <p:spPr>
          <a:xfrm>
            <a:off x="6748868" y="1121130"/>
            <a:ext cx="2026795" cy="3206940"/>
          </a:xfrm>
          <a:prstGeom prst="rect">
            <a:avLst/>
          </a:prstGeom>
        </p:spPr>
      </p:pic>
      <p:sp>
        <p:nvSpPr>
          <p:cNvPr id="14" name="右中かっこ 13">
            <a:extLst>
              <a:ext uri="{FF2B5EF4-FFF2-40B4-BE49-F238E27FC236}">
                <a16:creationId xmlns:a16="http://schemas.microsoft.com/office/drawing/2014/main" id="{3A958741-BA38-4B8B-B354-3F438115C145}"/>
              </a:ext>
            </a:extLst>
          </p:cNvPr>
          <p:cNvSpPr/>
          <p:nvPr/>
        </p:nvSpPr>
        <p:spPr>
          <a:xfrm rot="5400000">
            <a:off x="2240368" y="2321579"/>
            <a:ext cx="309530" cy="4305300"/>
          </a:xfrm>
          <a:prstGeom prst="rightBrac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tx1">
                  <a:lumMod val="75000"/>
                </a:schemeClr>
              </a:solidFill>
            </a:endParaRPr>
          </a:p>
        </p:txBody>
      </p:sp>
      <p:sp>
        <p:nvSpPr>
          <p:cNvPr id="70" name="右中かっこ 69">
            <a:extLst>
              <a:ext uri="{FF2B5EF4-FFF2-40B4-BE49-F238E27FC236}">
                <a16:creationId xmlns:a16="http://schemas.microsoft.com/office/drawing/2014/main" id="{A7BC8022-C3EB-426E-9125-278E26088405}"/>
              </a:ext>
            </a:extLst>
          </p:cNvPr>
          <p:cNvSpPr/>
          <p:nvPr/>
        </p:nvSpPr>
        <p:spPr>
          <a:xfrm rot="5400000">
            <a:off x="6594104" y="2321579"/>
            <a:ext cx="309530" cy="4305300"/>
          </a:xfrm>
          <a:prstGeom prst="rightBrace">
            <a:avLst/>
          </a:prstGeom>
          <a:ln w="38100">
            <a:solidFill>
              <a:schemeClr val="tx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tx1">
                  <a:lumMod val="75000"/>
                </a:schemeClr>
              </a:solidFill>
            </a:endParaRP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70443554-46D8-4047-87B2-47556B4858EF}"/>
                  </a:ext>
                </a:extLst>
              </p:cNvPr>
              <p:cNvSpPr txBox="1"/>
              <p:nvPr/>
            </p:nvSpPr>
            <p:spPr>
              <a:xfrm flipH="1">
                <a:off x="636783" y="4838700"/>
                <a:ext cx="3516699" cy="738664"/>
              </a:xfrm>
              <a:prstGeom prst="rect">
                <a:avLst/>
              </a:prstGeom>
              <a:noFill/>
            </p:spPr>
            <p:txBody>
              <a:bodyPr wrap="square" rtlCol="0">
                <a:spAutoFit/>
              </a:bodyPr>
              <a:lstStyle/>
              <a:p>
                <a:pPr algn="ctr"/>
                <a:r>
                  <a:rPr kumimoji="1" lang="ja-JP" altLang="en-US" sz="2400" dirty="0">
                    <a:solidFill>
                      <a:srgbClr val="FF6600"/>
                    </a:solidFill>
                    <a:latin typeface="ＭＳ Ｐゴシック" panose="020B0600070205080204" pitchFamily="50" charset="-128"/>
                    <a:ea typeface="ＭＳ Ｐゴシック" panose="020B0600070205080204" pitchFamily="50" charset="-128"/>
                  </a:rPr>
                  <a:t>教師あり学習</a:t>
                </a:r>
                <a:endParaRPr kumimoji="1" lang="en-US" altLang="ja-JP" sz="2400" dirty="0">
                  <a:solidFill>
                    <a:srgbClr val="FF6600"/>
                  </a:solidFill>
                  <a:latin typeface="ＭＳ Ｐゴシック" panose="020B0600070205080204" pitchFamily="50" charset="-128"/>
                  <a:ea typeface="ＭＳ Ｐゴシック" panose="020B0600070205080204" pitchFamily="50" charset="-128"/>
                </a:endParaRPr>
              </a:p>
              <a:p>
                <a:pPr algn="ctr"/>
                <a:r>
                  <a:rPr kumimoji="1" lang="ja-JP" altLang="en-US" dirty="0">
                    <a:solidFill>
                      <a:schemeClr val="tx1">
                        <a:lumMod val="75000"/>
                      </a:schemeClr>
                    </a:solidFill>
                    <a:latin typeface="ＭＳ Ｐゴシック" panose="020B0600070205080204" pitchFamily="50" charset="-128"/>
                    <a:ea typeface="ＭＳ Ｐゴシック" panose="020B0600070205080204" pitchFamily="50" charset="-128"/>
                  </a:rPr>
                  <a:t>入力</a:t>
                </a:r>
                <a14:m>
                  <m:oMath xmlns:m="http://schemas.openxmlformats.org/officeDocument/2006/math">
                    <m:r>
                      <a:rPr kumimoji="1" lang="en-US" altLang="ja-JP" b="0" i="1" smtClean="0">
                        <a:solidFill>
                          <a:schemeClr val="tx1">
                            <a:lumMod val="75000"/>
                          </a:schemeClr>
                        </a:solidFill>
                        <a:latin typeface="Cambria Math" panose="02040503050406030204" pitchFamily="18" charset="0"/>
                      </a:rPr>
                      <m:t>𝑥</m:t>
                    </m:r>
                  </m:oMath>
                </a14:m>
                <a:r>
                  <a:rPr kumimoji="1" lang="ja-JP" altLang="en-US" dirty="0">
                    <a:solidFill>
                      <a:schemeClr val="tx1">
                        <a:lumMod val="75000"/>
                      </a:schemeClr>
                    </a:solidFill>
                    <a:latin typeface="ＭＳ Ｐゴシック" panose="020B0600070205080204" pitchFamily="50" charset="-128"/>
                    <a:ea typeface="ＭＳ Ｐゴシック" panose="020B0600070205080204" pitchFamily="50" charset="-128"/>
                  </a:rPr>
                  <a:t>と出力</a:t>
                </a:r>
                <a14:m>
                  <m:oMath xmlns:m="http://schemas.openxmlformats.org/officeDocument/2006/math">
                    <m:r>
                      <a:rPr kumimoji="1" lang="en-US" altLang="ja-JP" b="0" i="1" smtClean="0">
                        <a:solidFill>
                          <a:schemeClr val="tx1">
                            <a:lumMod val="75000"/>
                          </a:schemeClr>
                        </a:solidFill>
                        <a:latin typeface="Cambria Math" panose="02040503050406030204" pitchFamily="18" charset="0"/>
                      </a:rPr>
                      <m:t>𝑦</m:t>
                    </m:r>
                  </m:oMath>
                </a14:m>
                <a:r>
                  <a:rPr kumimoji="1" lang="ja-JP" altLang="en-US" dirty="0">
                    <a:solidFill>
                      <a:schemeClr val="tx1">
                        <a:lumMod val="75000"/>
                      </a:schemeClr>
                    </a:solidFill>
                    <a:latin typeface="ＭＳ Ｐゴシック" panose="020B0600070205080204" pitchFamily="50" charset="-128"/>
                    <a:ea typeface="ＭＳ Ｐゴシック" panose="020B0600070205080204" pitchFamily="50" charset="-128"/>
                  </a:rPr>
                  <a:t>のペアを使って学習</a:t>
                </a:r>
              </a:p>
            </p:txBody>
          </p:sp>
        </mc:Choice>
        <mc:Fallback xmlns="">
          <p:sp>
            <p:nvSpPr>
              <p:cNvPr id="16" name="テキスト ボックス 15">
                <a:extLst>
                  <a:ext uri="{FF2B5EF4-FFF2-40B4-BE49-F238E27FC236}">
                    <a16:creationId xmlns:a16="http://schemas.microsoft.com/office/drawing/2014/main" id="{70443554-46D8-4047-87B2-47556B4858EF}"/>
                  </a:ext>
                </a:extLst>
              </p:cNvPr>
              <p:cNvSpPr txBox="1">
                <a:spLocks noRot="1" noChangeAspect="1" noMove="1" noResize="1" noEditPoints="1" noAdjustHandles="1" noChangeArrowheads="1" noChangeShapeType="1" noTextEdit="1"/>
              </p:cNvSpPr>
              <p:nvPr/>
            </p:nvSpPr>
            <p:spPr>
              <a:xfrm flipH="1">
                <a:off x="636783" y="4838700"/>
                <a:ext cx="3516699" cy="738664"/>
              </a:xfrm>
              <a:prstGeom prst="rect">
                <a:avLst/>
              </a:prstGeom>
              <a:blipFill>
                <a:blip r:embed="rId6"/>
                <a:stretch>
                  <a:fillRect l="-867" t="-6612" r="-867" b="-10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CB53115F-B3C0-4D54-8335-9CE73223A61B}"/>
                  </a:ext>
                </a:extLst>
              </p:cNvPr>
              <p:cNvSpPr txBox="1"/>
              <p:nvPr/>
            </p:nvSpPr>
            <p:spPr>
              <a:xfrm flipH="1">
                <a:off x="636783" y="5718676"/>
                <a:ext cx="3516699" cy="738664"/>
              </a:xfrm>
              <a:prstGeom prst="rect">
                <a:avLst/>
              </a:prstGeom>
              <a:noFill/>
            </p:spPr>
            <p:txBody>
              <a:bodyPr wrap="square" rtlCol="0">
                <a:spAutoFit/>
              </a:bodyPr>
              <a:lstStyle/>
              <a:p>
                <a:pPr algn="ctr"/>
                <a:r>
                  <a:rPr kumimoji="1" lang="ja-JP" altLang="en-US" sz="2400" dirty="0">
                    <a:solidFill>
                      <a:srgbClr val="FF6600"/>
                    </a:solidFill>
                    <a:latin typeface="ＭＳ Ｐゴシック" panose="020B0600070205080204" pitchFamily="50" charset="-128"/>
                    <a:ea typeface="ＭＳ Ｐゴシック" panose="020B0600070205080204" pitchFamily="50" charset="-128"/>
                  </a:rPr>
                  <a:t>目的</a:t>
                </a:r>
                <a:endParaRPr kumimoji="1" lang="en-US" altLang="ja-JP" sz="2400" dirty="0">
                  <a:solidFill>
                    <a:srgbClr val="FF6600"/>
                  </a:solidFill>
                  <a:latin typeface="ＭＳ Ｐゴシック" panose="020B0600070205080204" pitchFamily="50" charset="-128"/>
                  <a:ea typeface="ＭＳ Ｐゴシック" panose="020B0600070205080204" pitchFamily="50" charset="-128"/>
                </a:endParaRPr>
              </a:p>
              <a:p>
                <a:pPr algn="ctr"/>
                <a:r>
                  <a:rPr kumimoji="1" lang="ja-JP" altLang="en-US" dirty="0">
                    <a:solidFill>
                      <a:schemeClr val="tx1">
                        <a:lumMod val="75000"/>
                      </a:schemeClr>
                    </a:solidFill>
                    <a:latin typeface="ＭＳ Ｐゴシック" panose="020B0600070205080204" pitchFamily="50" charset="-128"/>
                    <a:ea typeface="ＭＳ Ｐゴシック" panose="020B0600070205080204" pitchFamily="50" charset="-128"/>
                  </a:rPr>
                  <a:t>入出力関係 </a:t>
                </a:r>
                <a14:m>
                  <m:oMath xmlns:m="http://schemas.openxmlformats.org/officeDocument/2006/math">
                    <m:r>
                      <a:rPr kumimoji="1" lang="en-US" altLang="ja-JP" b="0" i="1" smtClean="0">
                        <a:solidFill>
                          <a:schemeClr val="tx1">
                            <a:lumMod val="75000"/>
                          </a:schemeClr>
                        </a:solidFill>
                        <a:latin typeface="Cambria Math" panose="02040503050406030204" pitchFamily="18" charset="0"/>
                        <a:ea typeface="ＭＳ Ｐゴシック" panose="020B0600070205080204" pitchFamily="50" charset="-128"/>
                      </a:rPr>
                      <m:t>𝑥</m:t>
                    </m:r>
                    <m:r>
                      <a:rPr kumimoji="1" lang="en-US" altLang="ja-JP" b="0" i="1" smtClean="0">
                        <a:solidFill>
                          <a:schemeClr val="tx1">
                            <a:lumMod val="75000"/>
                          </a:schemeClr>
                        </a:solidFill>
                        <a:latin typeface="Cambria Math" panose="02040503050406030204" pitchFamily="18" charset="0"/>
                        <a:ea typeface="Cambria Math" panose="02040503050406030204" pitchFamily="18" charset="0"/>
                      </a:rPr>
                      <m:t>↦</m:t>
                    </m:r>
                    <m:r>
                      <a:rPr kumimoji="1" lang="en-US" altLang="ja-JP" b="0" i="1" smtClean="0">
                        <a:solidFill>
                          <a:schemeClr val="tx1">
                            <a:lumMod val="75000"/>
                          </a:schemeClr>
                        </a:solidFill>
                        <a:latin typeface="Cambria Math" panose="02040503050406030204" pitchFamily="18" charset="0"/>
                        <a:ea typeface="Cambria Math" panose="02040503050406030204" pitchFamily="18" charset="0"/>
                      </a:rPr>
                      <m:t>𝑦</m:t>
                    </m:r>
                  </m:oMath>
                </a14:m>
                <a:r>
                  <a:rPr kumimoji="1" lang="ja-JP" altLang="en-US" dirty="0">
                    <a:solidFill>
                      <a:schemeClr val="tx1">
                        <a:lumMod val="75000"/>
                      </a:schemeClr>
                    </a:solidFill>
                    <a:latin typeface="ＭＳ Ｐゴシック" panose="020B0600070205080204" pitchFamily="50" charset="-128"/>
                    <a:ea typeface="ＭＳ Ｐゴシック" panose="020B0600070205080204" pitchFamily="50" charset="-128"/>
                  </a:rPr>
                  <a:t> の獲得</a:t>
                </a:r>
              </a:p>
            </p:txBody>
          </p:sp>
        </mc:Choice>
        <mc:Fallback xmlns="">
          <p:sp>
            <p:nvSpPr>
              <p:cNvPr id="72" name="テキスト ボックス 71">
                <a:extLst>
                  <a:ext uri="{FF2B5EF4-FFF2-40B4-BE49-F238E27FC236}">
                    <a16:creationId xmlns:a16="http://schemas.microsoft.com/office/drawing/2014/main" id="{CB53115F-B3C0-4D54-8335-9CE73223A61B}"/>
                  </a:ext>
                </a:extLst>
              </p:cNvPr>
              <p:cNvSpPr txBox="1">
                <a:spLocks noRot="1" noChangeAspect="1" noMove="1" noResize="1" noEditPoints="1" noAdjustHandles="1" noChangeArrowheads="1" noChangeShapeType="1" noTextEdit="1"/>
              </p:cNvSpPr>
              <p:nvPr/>
            </p:nvSpPr>
            <p:spPr>
              <a:xfrm flipH="1">
                <a:off x="636783" y="5718676"/>
                <a:ext cx="3516699" cy="738664"/>
              </a:xfrm>
              <a:prstGeom prst="rect">
                <a:avLst/>
              </a:prstGeom>
              <a:blipFill>
                <a:blip r:embed="rId7"/>
                <a:stretch>
                  <a:fillRect t="-6612" b="-10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B3757347-2DAA-4486-A641-E577BA134972}"/>
                  </a:ext>
                </a:extLst>
              </p:cNvPr>
              <p:cNvSpPr txBox="1"/>
              <p:nvPr/>
            </p:nvSpPr>
            <p:spPr>
              <a:xfrm flipH="1">
                <a:off x="5085725" y="4834188"/>
                <a:ext cx="3516699" cy="738664"/>
              </a:xfrm>
              <a:prstGeom prst="rect">
                <a:avLst/>
              </a:prstGeom>
              <a:noFill/>
            </p:spPr>
            <p:txBody>
              <a:bodyPr wrap="square" rtlCol="0">
                <a:spAutoFit/>
              </a:bodyPr>
              <a:lstStyle/>
              <a:p>
                <a:pPr algn="ctr"/>
                <a:r>
                  <a:rPr kumimoji="1" lang="ja-JP" altLang="en-US" sz="2400" dirty="0">
                    <a:solidFill>
                      <a:srgbClr val="FF6600"/>
                    </a:solidFill>
                    <a:latin typeface="ＭＳ Ｐゴシック" panose="020B0600070205080204" pitchFamily="50" charset="-128"/>
                    <a:ea typeface="ＭＳ Ｐゴシック" panose="020B0600070205080204" pitchFamily="50" charset="-128"/>
                  </a:rPr>
                  <a:t>教師なし学習</a:t>
                </a:r>
                <a:endParaRPr kumimoji="1" lang="en-US" altLang="ja-JP" sz="2400" dirty="0">
                  <a:solidFill>
                    <a:srgbClr val="FF6600"/>
                  </a:solidFill>
                  <a:latin typeface="ＭＳ Ｐゴシック" panose="020B0600070205080204" pitchFamily="50" charset="-128"/>
                  <a:ea typeface="ＭＳ Ｐゴシック" panose="020B0600070205080204" pitchFamily="50" charset="-128"/>
                </a:endParaRPr>
              </a:p>
              <a:p>
                <a:pPr algn="ctr"/>
                <a:r>
                  <a:rPr kumimoji="1" lang="ja-JP" altLang="en-US" dirty="0">
                    <a:solidFill>
                      <a:schemeClr val="tx1">
                        <a:lumMod val="75000"/>
                      </a:schemeClr>
                    </a:solidFill>
                    <a:latin typeface="ＭＳ Ｐゴシック" panose="020B0600070205080204" pitchFamily="50" charset="-128"/>
                    <a:ea typeface="ＭＳ Ｐゴシック" panose="020B0600070205080204" pitchFamily="50" charset="-128"/>
                  </a:rPr>
                  <a:t>入力</a:t>
                </a:r>
                <a14:m>
                  <m:oMath xmlns:m="http://schemas.openxmlformats.org/officeDocument/2006/math">
                    <m:r>
                      <a:rPr kumimoji="1" lang="en-US" altLang="ja-JP" b="0" i="1" smtClean="0">
                        <a:solidFill>
                          <a:schemeClr val="tx1">
                            <a:lumMod val="75000"/>
                          </a:schemeClr>
                        </a:solidFill>
                        <a:latin typeface="Cambria Math" panose="02040503050406030204" pitchFamily="18" charset="0"/>
                      </a:rPr>
                      <m:t>𝑥</m:t>
                    </m:r>
                    <m:r>
                      <a:rPr kumimoji="1" lang="ja-JP" altLang="en-US" i="1">
                        <a:solidFill>
                          <a:schemeClr val="tx1">
                            <a:lumMod val="75000"/>
                          </a:schemeClr>
                        </a:solidFill>
                        <a:latin typeface="Cambria Math" panose="02040503050406030204" pitchFamily="18" charset="0"/>
                      </a:rPr>
                      <m:t>の</m:t>
                    </m:r>
                    <m:r>
                      <a:rPr kumimoji="1" lang="ja-JP" altLang="en-US" i="1">
                        <a:solidFill>
                          <a:schemeClr val="tx1">
                            <a:lumMod val="75000"/>
                          </a:schemeClr>
                        </a:solidFill>
                        <a:latin typeface="Cambria Math" panose="02040503050406030204" pitchFamily="18" charset="0"/>
                        <a:ea typeface="ＭＳ Ｐゴシック" panose="020B0600070205080204" pitchFamily="50" charset="-128"/>
                      </a:rPr>
                      <m:t>み</m:t>
                    </m:r>
                  </m:oMath>
                </a14:m>
                <a:r>
                  <a:rPr kumimoji="1" lang="ja-JP" altLang="en-US" dirty="0">
                    <a:solidFill>
                      <a:schemeClr val="tx1">
                        <a:lumMod val="75000"/>
                      </a:schemeClr>
                    </a:solidFill>
                    <a:latin typeface="ＭＳ Ｐゴシック" panose="020B0600070205080204" pitchFamily="50" charset="-128"/>
                    <a:ea typeface="ＭＳ Ｐゴシック" panose="020B0600070205080204" pitchFamily="50" charset="-128"/>
                  </a:rPr>
                  <a:t>から学習</a:t>
                </a:r>
              </a:p>
            </p:txBody>
          </p:sp>
        </mc:Choice>
        <mc:Fallback xmlns="">
          <p:sp>
            <p:nvSpPr>
              <p:cNvPr id="73" name="テキスト ボックス 72">
                <a:extLst>
                  <a:ext uri="{FF2B5EF4-FFF2-40B4-BE49-F238E27FC236}">
                    <a16:creationId xmlns:a16="http://schemas.microsoft.com/office/drawing/2014/main" id="{B3757347-2DAA-4486-A641-E577BA134972}"/>
                  </a:ext>
                </a:extLst>
              </p:cNvPr>
              <p:cNvSpPr txBox="1">
                <a:spLocks noRot="1" noChangeAspect="1" noMove="1" noResize="1" noEditPoints="1" noAdjustHandles="1" noChangeArrowheads="1" noChangeShapeType="1" noTextEdit="1"/>
              </p:cNvSpPr>
              <p:nvPr/>
            </p:nvSpPr>
            <p:spPr>
              <a:xfrm flipH="1">
                <a:off x="5085725" y="4834188"/>
                <a:ext cx="3516699" cy="738664"/>
              </a:xfrm>
              <a:prstGeom prst="rect">
                <a:avLst/>
              </a:prstGeom>
              <a:blipFill>
                <a:blip r:embed="rId8"/>
                <a:stretch>
                  <a:fillRect t="-6612" b="-107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9FE5FAD2-3F37-455F-8189-6280F998FC92}"/>
                  </a:ext>
                </a:extLst>
              </p:cNvPr>
              <p:cNvSpPr txBox="1"/>
              <p:nvPr/>
            </p:nvSpPr>
            <p:spPr>
              <a:xfrm flipH="1">
                <a:off x="5085724" y="5718676"/>
                <a:ext cx="3516699" cy="738664"/>
              </a:xfrm>
              <a:prstGeom prst="rect">
                <a:avLst/>
              </a:prstGeom>
              <a:noFill/>
            </p:spPr>
            <p:txBody>
              <a:bodyPr wrap="square" rtlCol="0">
                <a:spAutoFit/>
              </a:bodyPr>
              <a:lstStyle/>
              <a:p>
                <a:pPr algn="ctr"/>
                <a:r>
                  <a:rPr kumimoji="1" lang="ja-JP" altLang="en-US" sz="2400" dirty="0">
                    <a:solidFill>
                      <a:srgbClr val="FF6600"/>
                    </a:solidFill>
                    <a:latin typeface="ＭＳ Ｐゴシック" panose="020B0600070205080204" pitchFamily="50" charset="-128"/>
                    <a:ea typeface="ＭＳ Ｐゴシック" panose="020B0600070205080204" pitchFamily="50" charset="-128"/>
                  </a:rPr>
                  <a:t>目的</a:t>
                </a:r>
                <a:endParaRPr kumimoji="1" lang="en-US" altLang="ja-JP" sz="2400" dirty="0">
                  <a:solidFill>
                    <a:srgbClr val="FF6600"/>
                  </a:solidFill>
                  <a:latin typeface="ＭＳ Ｐゴシック" panose="020B0600070205080204" pitchFamily="50" charset="-128"/>
                  <a:ea typeface="ＭＳ Ｐゴシック" panose="020B0600070205080204" pitchFamily="50" charset="-128"/>
                </a:endParaRPr>
              </a:p>
              <a:p>
                <a:pPr algn="ctr"/>
                <a:r>
                  <a:rPr kumimoji="1" lang="ja-JP" altLang="en-US" dirty="0">
                    <a:solidFill>
                      <a:schemeClr val="tx1">
                        <a:lumMod val="75000"/>
                      </a:schemeClr>
                    </a:solidFill>
                    <a:latin typeface="ＭＳ Ｐゴシック" panose="020B0600070205080204" pitchFamily="50" charset="-128"/>
                    <a:ea typeface="ＭＳ Ｐゴシック" panose="020B0600070205080204" pitchFamily="50" charset="-128"/>
                  </a:rPr>
                  <a:t>入力</a:t>
                </a:r>
                <a14:m>
                  <m:oMath xmlns:m="http://schemas.openxmlformats.org/officeDocument/2006/math">
                    <m:r>
                      <a:rPr kumimoji="1" lang="en-US" altLang="ja-JP" b="0" i="1" smtClean="0">
                        <a:solidFill>
                          <a:schemeClr val="tx1">
                            <a:lumMod val="75000"/>
                          </a:schemeClr>
                        </a:solidFill>
                        <a:latin typeface="Cambria Math" panose="02040503050406030204" pitchFamily="18" charset="0"/>
                        <a:ea typeface="ＭＳ Ｐゴシック" panose="020B0600070205080204" pitchFamily="50" charset="-128"/>
                      </a:rPr>
                      <m:t>𝑥</m:t>
                    </m:r>
                  </m:oMath>
                </a14:m>
                <a:r>
                  <a:rPr kumimoji="1" lang="ja-JP" altLang="en-US" dirty="0">
                    <a:solidFill>
                      <a:schemeClr val="tx1">
                        <a:lumMod val="75000"/>
                      </a:schemeClr>
                    </a:solidFill>
                    <a:latin typeface="ＭＳ Ｐゴシック" panose="020B0600070205080204" pitchFamily="50" charset="-128"/>
                    <a:ea typeface="ＭＳ Ｐゴシック" panose="020B0600070205080204" pitchFamily="50" charset="-128"/>
                  </a:rPr>
                  <a:t>の特徴抽出</a:t>
                </a:r>
              </a:p>
            </p:txBody>
          </p:sp>
        </mc:Choice>
        <mc:Fallback xmlns="">
          <p:sp>
            <p:nvSpPr>
              <p:cNvPr id="74" name="テキスト ボックス 73">
                <a:extLst>
                  <a:ext uri="{FF2B5EF4-FFF2-40B4-BE49-F238E27FC236}">
                    <a16:creationId xmlns:a16="http://schemas.microsoft.com/office/drawing/2014/main" id="{9FE5FAD2-3F37-455F-8189-6280F998FC92}"/>
                  </a:ext>
                </a:extLst>
              </p:cNvPr>
              <p:cNvSpPr txBox="1">
                <a:spLocks noRot="1" noChangeAspect="1" noMove="1" noResize="1" noEditPoints="1" noAdjustHandles="1" noChangeArrowheads="1" noChangeShapeType="1" noTextEdit="1"/>
              </p:cNvSpPr>
              <p:nvPr/>
            </p:nvSpPr>
            <p:spPr>
              <a:xfrm flipH="1">
                <a:off x="5085724" y="5718676"/>
                <a:ext cx="3516699" cy="738664"/>
              </a:xfrm>
              <a:prstGeom prst="rect">
                <a:avLst/>
              </a:prstGeom>
              <a:blipFill>
                <a:blip r:embed="rId9"/>
                <a:stretch>
                  <a:fillRect t="-6612" b="-1074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55836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6F54582-5FE5-408A-87D1-28EBD5FF063C}"/>
              </a:ext>
            </a:extLst>
          </p:cNvPr>
          <p:cNvSpPr txBox="1"/>
          <p:nvPr/>
        </p:nvSpPr>
        <p:spPr>
          <a:xfrm>
            <a:off x="266700" y="381000"/>
            <a:ext cx="3101533" cy="523220"/>
          </a:xfrm>
          <a:prstGeom prst="rect">
            <a:avLst/>
          </a:prstGeom>
          <a:noFill/>
        </p:spPr>
        <p:txBody>
          <a:bodyPr wrap="square" rtlCol="0">
            <a:spAutoFit/>
          </a:bodyPr>
          <a:lstStyle/>
          <a:p>
            <a:r>
              <a:rPr kumimoji="1" lang="en-US" altLang="ja-JP" sz="2800" u="sng" dirty="0">
                <a:solidFill>
                  <a:schemeClr val="tx1">
                    <a:lumMod val="75000"/>
                  </a:schemeClr>
                </a:solidFill>
              </a:rPr>
              <a:t>5. </a:t>
            </a:r>
            <a:r>
              <a:rPr kumimoji="1" lang="ja-JP" altLang="en-US" sz="2800" u="sng" dirty="0">
                <a:solidFill>
                  <a:schemeClr val="tx1">
                    <a:lumMod val="75000"/>
                  </a:schemeClr>
                </a:solidFill>
              </a:rPr>
              <a:t>機械学習の問題</a:t>
            </a:r>
          </a:p>
        </p:txBody>
      </p:sp>
      <p:sp>
        <p:nvSpPr>
          <p:cNvPr id="18" name="テキスト ボックス 17">
            <a:extLst>
              <a:ext uri="{FF2B5EF4-FFF2-40B4-BE49-F238E27FC236}">
                <a16:creationId xmlns:a16="http://schemas.microsoft.com/office/drawing/2014/main" id="{963C9298-D3F3-4FF5-8668-7E3AD4A476BE}"/>
              </a:ext>
            </a:extLst>
          </p:cNvPr>
          <p:cNvSpPr txBox="1"/>
          <p:nvPr/>
        </p:nvSpPr>
        <p:spPr>
          <a:xfrm flipH="1">
            <a:off x="393700" y="1514976"/>
            <a:ext cx="8547099" cy="3170099"/>
          </a:xfrm>
          <a:prstGeom prst="rect">
            <a:avLst/>
          </a:prstGeom>
          <a:noFill/>
        </p:spPr>
        <p:txBody>
          <a:bodyPr wrap="square" rtlCol="0">
            <a:spAutoFit/>
          </a:bodyPr>
          <a:lstStyle/>
          <a:p>
            <a:pPr marL="342900" indent="-342900">
              <a:buFont typeface="+mj-lt"/>
              <a:buAutoNum type="arabicPeriod"/>
            </a:pPr>
            <a:r>
              <a:rPr kumimoji="1" lang="ja-JP" altLang="en-US" sz="2800" dirty="0">
                <a:solidFill>
                  <a:srgbClr val="FF6600"/>
                </a:solidFill>
                <a:latin typeface="ＭＳ Ｐゴシック" panose="020B0600070205080204" pitchFamily="50" charset="-128"/>
                <a:ea typeface="ＭＳ Ｐゴシック" panose="020B0600070205080204" pitchFamily="50" charset="-128"/>
              </a:rPr>
              <a:t>ブラックボックス化</a:t>
            </a:r>
            <a:endParaRPr kumimoji="1" lang="en-US" altLang="ja-JP" sz="2800" dirty="0">
              <a:solidFill>
                <a:srgbClr val="FF6600"/>
              </a:solidFill>
              <a:latin typeface="ＭＳ Ｐゴシック" panose="020B0600070205080204" pitchFamily="50" charset="-128"/>
              <a:ea typeface="ＭＳ Ｐゴシック" panose="020B0600070205080204" pitchFamily="50" charset="-128"/>
            </a:endParaRPr>
          </a:p>
          <a:p>
            <a:pPr lvl="1"/>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ニューラルネットワークの精度が良くても、その精度が理論的に担保できない、すなわち何故上手くいっているのかがわからない</a:t>
            </a:r>
            <a:endPar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endParaRPr>
          </a:p>
          <a:p>
            <a:pPr marL="342900" indent="-342900">
              <a:buFont typeface="+mj-lt"/>
              <a:buAutoNum type="arabicPeriod"/>
            </a:pPr>
            <a:r>
              <a:rPr kumimoji="1" lang="ja-JP" altLang="en-US" sz="2800" dirty="0">
                <a:solidFill>
                  <a:srgbClr val="FF6600"/>
                </a:solidFill>
                <a:latin typeface="ＭＳ Ｐゴシック" panose="020B0600070205080204" pitchFamily="50" charset="-128"/>
                <a:ea typeface="ＭＳ Ｐゴシック" panose="020B0600070205080204" pitchFamily="50" charset="-128"/>
              </a:rPr>
              <a:t>非現実的な解を出力する危険性</a:t>
            </a:r>
            <a:endParaRPr kumimoji="1" lang="en-US" altLang="ja-JP" sz="2800" dirty="0">
              <a:solidFill>
                <a:srgbClr val="FF6600"/>
              </a:solidFill>
              <a:latin typeface="ＭＳ Ｐゴシック" panose="020B0600070205080204" pitchFamily="50" charset="-128"/>
              <a:ea typeface="ＭＳ Ｐゴシック" panose="020B0600070205080204" pitchFamily="50" charset="-128"/>
            </a:endParaRPr>
          </a:p>
          <a:p>
            <a:pPr marL="342900" indent="-342900">
              <a:buFont typeface="+mj-lt"/>
              <a:buAutoNum type="arabicPeriod"/>
            </a:pPr>
            <a:endParaRPr kumimoji="1" lang="en-US" altLang="ja-JP" sz="2800" dirty="0">
              <a:solidFill>
                <a:srgbClr val="FF6600"/>
              </a:solidFill>
              <a:latin typeface="ＭＳ Ｐゴシック" panose="020B0600070205080204" pitchFamily="50" charset="-128"/>
              <a:ea typeface="ＭＳ Ｐゴシック" panose="020B0600070205080204" pitchFamily="50" charset="-128"/>
            </a:endParaRPr>
          </a:p>
          <a:p>
            <a:pPr marL="342900" indent="-342900">
              <a:buFont typeface="+mj-lt"/>
              <a:buAutoNum type="arabicPeriod"/>
            </a:pPr>
            <a:r>
              <a:rPr kumimoji="1" lang="ja-JP" altLang="en-US" sz="2800" dirty="0">
                <a:solidFill>
                  <a:srgbClr val="FF6600"/>
                </a:solidFill>
                <a:latin typeface="ＭＳ Ｐゴシック" panose="020B0600070205080204" pitchFamily="50" charset="-128"/>
                <a:ea typeface="ＭＳ Ｐゴシック" panose="020B0600070205080204" pitchFamily="50" charset="-128"/>
              </a:rPr>
              <a:t>大量のデータが必要</a:t>
            </a:r>
            <a:endParaRPr kumimoji="1" lang="en-US" altLang="ja-JP" sz="2800" dirty="0">
              <a:solidFill>
                <a:srgbClr val="FF6600"/>
              </a:solidFill>
              <a:latin typeface="ＭＳ Ｐゴシック" panose="020B0600070205080204" pitchFamily="50" charset="-128"/>
              <a:ea typeface="ＭＳ Ｐゴシック" panose="020B0600070205080204" pitchFamily="50" charset="-128"/>
            </a:endParaRPr>
          </a:p>
          <a:p>
            <a:pPr lvl="1"/>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解を収束させる、汎化性を高めるためには大量のデータが必要になる．</a:t>
            </a:r>
            <a:endParaRPr kumimoji="1" lang="en-US" altLang="ja-JP" sz="2000" dirty="0">
              <a:solidFill>
                <a:srgbClr val="FF6600"/>
              </a:solidFill>
              <a:latin typeface="ＭＳ Ｐゴシック" panose="020B0600070205080204" pitchFamily="50" charset="-128"/>
              <a:ea typeface="ＭＳ Ｐゴシック" panose="020B0600070205080204" pitchFamily="50" charset="-128"/>
            </a:endParaRPr>
          </a:p>
          <a:p>
            <a:pPr marL="342900" indent="-342900">
              <a:buFont typeface="+mj-lt"/>
              <a:buAutoNum type="arabicPeriod"/>
            </a:pPr>
            <a:r>
              <a:rPr kumimoji="1" lang="ja-JP" altLang="en-US" sz="2800" dirty="0">
                <a:solidFill>
                  <a:srgbClr val="FF6600"/>
                </a:solidFill>
                <a:latin typeface="ＭＳ Ｐゴシック" panose="020B0600070205080204" pitchFamily="50" charset="-128"/>
                <a:ea typeface="ＭＳ Ｐゴシック" panose="020B0600070205080204" pitchFamily="50" charset="-128"/>
              </a:rPr>
              <a:t>解く課題ごとにネットワークを設計し直す必要がある</a:t>
            </a:r>
            <a:endParaRPr kumimoji="1" lang="en-US" altLang="ja-JP" sz="2800" dirty="0">
              <a:solidFill>
                <a:srgbClr val="FF6600"/>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973593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6F54582-5FE5-408A-87D1-28EBD5FF063C}"/>
              </a:ext>
            </a:extLst>
          </p:cNvPr>
          <p:cNvSpPr txBox="1"/>
          <p:nvPr/>
        </p:nvSpPr>
        <p:spPr>
          <a:xfrm>
            <a:off x="139700" y="-37356"/>
            <a:ext cx="5144199" cy="523220"/>
          </a:xfrm>
          <a:prstGeom prst="rect">
            <a:avLst/>
          </a:prstGeom>
          <a:noFill/>
        </p:spPr>
        <p:txBody>
          <a:bodyPr wrap="square" rtlCol="0">
            <a:spAutoFit/>
          </a:bodyPr>
          <a:lstStyle/>
          <a:p>
            <a:r>
              <a:rPr kumimoji="1" lang="en-US" altLang="ja-JP" sz="2800" u="sng" dirty="0">
                <a:solidFill>
                  <a:schemeClr val="tx1">
                    <a:lumMod val="75000"/>
                  </a:schemeClr>
                </a:solidFill>
                <a:latin typeface="ＭＳ Ｐゴシック" panose="020B0600070205080204" pitchFamily="50" charset="-128"/>
                <a:ea typeface="ＭＳ Ｐゴシック" panose="020B0600070205080204" pitchFamily="50" charset="-128"/>
              </a:rPr>
              <a:t>1. Artificial Intelligence(AI)</a:t>
            </a:r>
            <a:r>
              <a:rPr kumimoji="1" lang="ja-JP" altLang="en-US" sz="2800" u="sng" dirty="0">
                <a:solidFill>
                  <a:schemeClr val="tx1">
                    <a:lumMod val="75000"/>
                  </a:schemeClr>
                </a:solidFill>
                <a:latin typeface="ＭＳ Ｐゴシック" panose="020B0600070205080204" pitchFamily="50" charset="-128"/>
                <a:ea typeface="ＭＳ Ｐゴシック" panose="020B0600070205080204" pitchFamily="50" charset="-128"/>
              </a:rPr>
              <a:t>とは</a:t>
            </a:r>
          </a:p>
        </p:txBody>
      </p:sp>
      <p:graphicFrame>
        <p:nvGraphicFramePr>
          <p:cNvPr id="13" name="表 13">
            <a:extLst>
              <a:ext uri="{FF2B5EF4-FFF2-40B4-BE49-F238E27FC236}">
                <a16:creationId xmlns:a16="http://schemas.microsoft.com/office/drawing/2014/main" id="{F858E0C6-161A-4D07-A224-DAE750A4654C}"/>
              </a:ext>
            </a:extLst>
          </p:cNvPr>
          <p:cNvGraphicFramePr>
            <a:graphicFrameLocks noGrp="1"/>
          </p:cNvGraphicFramePr>
          <p:nvPr>
            <p:extLst>
              <p:ext uri="{D42A27DB-BD31-4B8C-83A1-F6EECF244321}">
                <p14:modId xmlns:p14="http://schemas.microsoft.com/office/powerpoint/2010/main" val="1925968860"/>
              </p:ext>
            </p:extLst>
          </p:nvPr>
        </p:nvGraphicFramePr>
        <p:xfrm>
          <a:off x="450686" y="1273552"/>
          <a:ext cx="8242623" cy="2468880"/>
        </p:xfrm>
        <a:graphic>
          <a:graphicData uri="http://schemas.openxmlformats.org/drawingml/2006/table">
            <a:tbl>
              <a:tblPr firstRow="1" bandRow="1">
                <a:tableStyleId>{9D7B26C5-4107-4FEC-AEDC-1716B250A1EF}</a:tableStyleId>
              </a:tblPr>
              <a:tblGrid>
                <a:gridCol w="943088">
                  <a:extLst>
                    <a:ext uri="{9D8B030D-6E8A-4147-A177-3AD203B41FA5}">
                      <a16:colId xmlns:a16="http://schemas.microsoft.com/office/drawing/2014/main" val="19298643"/>
                    </a:ext>
                  </a:extLst>
                </a:gridCol>
                <a:gridCol w="2467476">
                  <a:extLst>
                    <a:ext uri="{9D8B030D-6E8A-4147-A177-3AD203B41FA5}">
                      <a16:colId xmlns:a16="http://schemas.microsoft.com/office/drawing/2014/main" val="2234590234"/>
                    </a:ext>
                  </a:extLst>
                </a:gridCol>
                <a:gridCol w="4832059">
                  <a:extLst>
                    <a:ext uri="{9D8B030D-6E8A-4147-A177-3AD203B41FA5}">
                      <a16:colId xmlns:a16="http://schemas.microsoft.com/office/drawing/2014/main" val="2080307758"/>
                    </a:ext>
                  </a:extLst>
                </a:gridCol>
              </a:tblGrid>
              <a:tr h="311553">
                <a:tc>
                  <a:txBody>
                    <a:bodyPr/>
                    <a:lstStyle/>
                    <a:p>
                      <a:r>
                        <a:rPr kumimoji="1" lang="ja-JP" altLang="en-US" sz="1600" b="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栗原聡</a:t>
                      </a:r>
                    </a:p>
                  </a:txBody>
                  <a:tcPr>
                    <a:noFill/>
                  </a:tcPr>
                </a:tc>
                <a:tc>
                  <a:txBody>
                    <a:bodyPr/>
                    <a:lstStyle/>
                    <a:p>
                      <a:r>
                        <a:rPr kumimoji="1" lang="ja-JP" altLang="en-US" sz="1600" b="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電機通信大学</a:t>
                      </a:r>
                    </a:p>
                  </a:txBody>
                  <a:tcPr>
                    <a:noFill/>
                  </a:tcPr>
                </a:tc>
                <a:tc>
                  <a:txBody>
                    <a:bodyPr/>
                    <a:lstStyle/>
                    <a:p>
                      <a:r>
                        <a:rPr kumimoji="1" lang="ja-JP" altLang="en-US" sz="1600" b="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人工的に作られる知能であるが，その知能レベルは人を越えているものを想像している</a:t>
                      </a:r>
                    </a:p>
                  </a:txBody>
                  <a:tcPr>
                    <a:noFill/>
                  </a:tcPr>
                </a:tc>
                <a:extLst>
                  <a:ext uri="{0D108BD9-81ED-4DB2-BD59-A6C34878D82A}">
                    <a16:rowId xmlns:a16="http://schemas.microsoft.com/office/drawing/2014/main" val="2046597753"/>
                  </a:ext>
                </a:extLst>
              </a:tr>
              <a:tr h="370840">
                <a:tc>
                  <a:txBody>
                    <a:bodyPr/>
                    <a:lstStyle/>
                    <a:p>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山川宏</a:t>
                      </a:r>
                    </a:p>
                  </a:txBody>
                  <a:tcPr>
                    <a:lnB w="12700" cap="flat" cmpd="sng" algn="ctr">
                      <a:solidFill>
                        <a:schemeClr val="tx1"/>
                      </a:solidFill>
                      <a:prstDash val="solid"/>
                      <a:round/>
                      <a:headEnd type="none" w="med" len="med"/>
                      <a:tailEnd type="none" w="med" len="med"/>
                    </a:lnB>
                    <a:noFill/>
                  </a:tcPr>
                </a:tc>
                <a:tc>
                  <a:txBody>
                    <a:bodyPr/>
                    <a:lstStyle/>
                    <a:p>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ドワンゴ人工知能研究所</a:t>
                      </a:r>
                    </a:p>
                  </a:txBody>
                  <a:tcPr>
                    <a:lnB w="12700" cap="flat" cmpd="sng" algn="ctr">
                      <a:solidFill>
                        <a:schemeClr val="tx1"/>
                      </a:solidFill>
                      <a:prstDash val="solid"/>
                      <a:round/>
                      <a:headEnd type="none" w="med" len="med"/>
                      <a:tailEnd type="none" w="med" len="med"/>
                    </a:lnB>
                    <a:noFill/>
                  </a:tcPr>
                </a:tc>
                <a:tc>
                  <a:txBody>
                    <a:bodyPr/>
                    <a:lstStyle/>
                    <a:p>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計算機知能のうちで，人間が直接・間接に設計する場合を人工知能と呼んでよいのではないかと思う</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5656249"/>
                  </a:ext>
                </a:extLst>
              </a:tr>
              <a:tr h="370840">
                <a:tc>
                  <a:txBody>
                    <a:bodyPr/>
                    <a:lstStyle/>
                    <a:p>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松尾豊</a:t>
                      </a:r>
                    </a:p>
                  </a:txBody>
                  <a:tcPr>
                    <a:lnT w="12700" cap="flat" cmpd="sng" algn="ctr">
                      <a:solidFill>
                        <a:schemeClr val="tx1"/>
                      </a:solidFill>
                      <a:prstDash val="solid"/>
                      <a:round/>
                      <a:headEnd type="none" w="med" len="med"/>
                      <a:tailEnd type="none" w="med" len="med"/>
                    </a:lnT>
                    <a:noFill/>
                  </a:tcPr>
                </a:tc>
                <a:tc>
                  <a:txBody>
                    <a:bodyPr/>
                    <a:lstStyle/>
                    <a:p>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東京大学</a:t>
                      </a:r>
                    </a:p>
                  </a:txBody>
                  <a:tcPr>
                    <a:lnT w="12700" cap="flat" cmpd="sng" algn="ctr">
                      <a:solidFill>
                        <a:schemeClr val="tx1"/>
                      </a:solidFill>
                      <a:prstDash val="solid"/>
                      <a:round/>
                      <a:headEnd type="none" w="med" len="med"/>
                      <a:tailEnd type="none" w="med" len="med"/>
                    </a:lnT>
                    <a:noFill/>
                  </a:tcPr>
                </a:tc>
                <a:tc>
                  <a:txBody>
                    <a:bodyPr/>
                    <a:lstStyle/>
                    <a:p>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人工的に作られた人間のような知能，ないしはそれを作る技術，人間のように知的であるとは，「気づくことのできる」コンピュータ，つまりデータの中から特徴量を生成し現象をモデル化することのできるコンピュータという意味である</a:t>
                      </a: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499550545"/>
                  </a:ext>
                </a:extLst>
              </a:tr>
            </a:tbl>
          </a:graphicData>
        </a:graphic>
      </p:graphicFrame>
      <p:sp>
        <p:nvSpPr>
          <p:cNvPr id="15" name="テキスト ボックス 14">
            <a:extLst>
              <a:ext uri="{FF2B5EF4-FFF2-40B4-BE49-F238E27FC236}">
                <a16:creationId xmlns:a16="http://schemas.microsoft.com/office/drawing/2014/main" id="{6A367CC2-26ED-495A-9E7D-BDDB2E38608B}"/>
              </a:ext>
            </a:extLst>
          </p:cNvPr>
          <p:cNvSpPr txBox="1"/>
          <p:nvPr/>
        </p:nvSpPr>
        <p:spPr>
          <a:xfrm>
            <a:off x="3094671" y="904220"/>
            <a:ext cx="2954655" cy="369332"/>
          </a:xfrm>
          <a:prstGeom prst="rect">
            <a:avLst/>
          </a:prstGeom>
          <a:noFill/>
        </p:spPr>
        <p:txBody>
          <a:bodyPr wrap="none" rtlCol="0">
            <a:spAutoFit/>
          </a:bodyPr>
          <a:lstStyle/>
          <a:p>
            <a:r>
              <a:rPr kumimoji="1" lang="ja-JP" altLang="en-US" dirty="0">
                <a:solidFill>
                  <a:schemeClr val="tx1">
                    <a:lumMod val="75000"/>
                  </a:schemeClr>
                </a:solidFill>
                <a:latin typeface="ＭＳ Ｐゴシック" panose="020B0600070205080204" pitchFamily="50" charset="-128"/>
                <a:ea typeface="ＭＳ Ｐゴシック" panose="020B0600070205080204" pitchFamily="50" charset="-128"/>
              </a:rPr>
              <a:t>専門家でも意見が分かれる</a:t>
            </a:r>
          </a:p>
        </p:txBody>
      </p:sp>
      <p:graphicFrame>
        <p:nvGraphicFramePr>
          <p:cNvPr id="16" name="表 13">
            <a:extLst>
              <a:ext uri="{FF2B5EF4-FFF2-40B4-BE49-F238E27FC236}">
                <a16:creationId xmlns:a16="http://schemas.microsoft.com/office/drawing/2014/main" id="{6E7BB68D-8C98-423E-811C-4B57E370A6D1}"/>
              </a:ext>
            </a:extLst>
          </p:cNvPr>
          <p:cNvGraphicFramePr>
            <a:graphicFrameLocks noGrp="1"/>
          </p:cNvGraphicFramePr>
          <p:nvPr>
            <p:extLst>
              <p:ext uri="{D42A27DB-BD31-4B8C-83A1-F6EECF244321}">
                <p14:modId xmlns:p14="http://schemas.microsoft.com/office/powerpoint/2010/main" val="3906884483"/>
              </p:ext>
            </p:extLst>
          </p:nvPr>
        </p:nvGraphicFramePr>
        <p:xfrm>
          <a:off x="139700" y="4362708"/>
          <a:ext cx="8915400" cy="2235200"/>
        </p:xfrm>
        <a:graphic>
          <a:graphicData uri="http://schemas.openxmlformats.org/drawingml/2006/table">
            <a:tbl>
              <a:tblPr firstRow="1" bandRow="1">
                <a:tableStyleId>{9D7B26C5-4107-4FEC-AEDC-1716B250A1EF}</a:tableStyleId>
              </a:tblPr>
              <a:tblGrid>
                <a:gridCol w="2806700">
                  <a:extLst>
                    <a:ext uri="{9D8B030D-6E8A-4147-A177-3AD203B41FA5}">
                      <a16:colId xmlns:a16="http://schemas.microsoft.com/office/drawing/2014/main" val="19298643"/>
                    </a:ext>
                  </a:extLst>
                </a:gridCol>
                <a:gridCol w="6108700">
                  <a:extLst>
                    <a:ext uri="{9D8B030D-6E8A-4147-A177-3AD203B41FA5}">
                      <a16:colId xmlns:a16="http://schemas.microsoft.com/office/drawing/2014/main" val="2234590234"/>
                    </a:ext>
                  </a:extLst>
                </a:gridCol>
              </a:tblGrid>
              <a:tr h="311553">
                <a:tc>
                  <a:txBody>
                    <a:bodyPr/>
                    <a:lstStyle/>
                    <a:p>
                      <a:pPr algn="ctr"/>
                      <a:r>
                        <a:rPr kumimoji="1" lang="ja-JP" altLang="en-US" sz="1600" b="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分類</a:t>
                      </a:r>
                    </a:p>
                  </a:txBody>
                  <a:tcPr anchor="ctr">
                    <a:noFill/>
                  </a:tcPr>
                </a:tc>
                <a:tc>
                  <a:txBody>
                    <a:bodyPr/>
                    <a:lstStyle/>
                    <a:p>
                      <a:pPr algn="ctr"/>
                      <a:r>
                        <a:rPr kumimoji="1" lang="ja-JP" altLang="en-US" sz="1600" b="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概要</a:t>
                      </a:r>
                    </a:p>
                  </a:txBody>
                  <a:tcPr anchor="ctr">
                    <a:noFill/>
                  </a:tcPr>
                </a:tc>
                <a:extLst>
                  <a:ext uri="{0D108BD9-81ED-4DB2-BD59-A6C34878D82A}">
                    <a16:rowId xmlns:a16="http://schemas.microsoft.com/office/drawing/2014/main" val="2046597753"/>
                  </a:ext>
                </a:extLst>
              </a:tr>
              <a:tr h="370840">
                <a:tc>
                  <a:txBody>
                    <a:bodyPr/>
                    <a:lstStyle/>
                    <a:p>
                      <a:pPr algn="ctr"/>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強い</a:t>
                      </a:r>
                      <a:r>
                        <a:rPr kumimoji="1" lang="en-US" altLang="ja-JP"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AI</a:t>
                      </a:r>
                      <a:endPar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人間の知能の本質・メカニズムをコンピュータで実現する</a:t>
                      </a: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5656249"/>
                  </a:ext>
                </a:extLst>
              </a:tr>
              <a:tr h="370840">
                <a:tc>
                  <a:txBody>
                    <a:bodyPr/>
                    <a:lstStyle/>
                    <a:p>
                      <a:pPr algn="ctr"/>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弱い</a:t>
                      </a:r>
                      <a:r>
                        <a:rPr kumimoji="1" lang="en-US" altLang="ja-JP"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AI</a:t>
                      </a:r>
                      <a:endPar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人間の知能の働き・振る舞いに類する機能をコンピュータで実現する</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9550545"/>
                  </a:ext>
                </a:extLst>
              </a:tr>
              <a:tr h="370840">
                <a:tc>
                  <a:txBody>
                    <a:bodyPr/>
                    <a:lstStyle/>
                    <a:p>
                      <a:pPr algn="ctr"/>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汎用</a:t>
                      </a:r>
                      <a:r>
                        <a:rPr kumimoji="1" lang="en-US" altLang="ja-JP"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AI</a:t>
                      </a:r>
                    </a:p>
                    <a:p>
                      <a:pPr algn="ctr"/>
                      <a:r>
                        <a:rPr kumimoji="1" lang="en-US" altLang="ja-JP"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(Artificial General Intelligence)</a:t>
                      </a:r>
                      <a:endPar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人間の知能のさまざまな側面を広くカバーする</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9575925"/>
                  </a:ext>
                </a:extLst>
              </a:tr>
              <a:tr h="370840">
                <a:tc>
                  <a:txBody>
                    <a:bodyPr/>
                    <a:lstStyle/>
                    <a:p>
                      <a:pPr algn="ctr"/>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特化型</a:t>
                      </a:r>
                      <a:r>
                        <a:rPr kumimoji="1" lang="en-US" altLang="ja-JP"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AI (Narrow AI)</a:t>
                      </a:r>
                      <a:endPar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noFill/>
                  </a:tcPr>
                </a:tc>
                <a:tc>
                  <a:txBody>
                    <a:bodyPr/>
                    <a:lstStyle/>
                    <a:p>
                      <a:pPr algn="ctr"/>
                      <a:r>
                        <a:rPr kumimoji="1" lang="ja-JP" altLang="en-US" sz="1600" dirty="0">
                          <a:solidFill>
                            <a:schemeClr val="tx1">
                              <a:lumMod val="75000"/>
                            </a:schemeClr>
                          </a:solidFill>
                          <a:latin typeface="ＭＳ Ｐゴシック" panose="020B0600070205080204" pitchFamily="50" charset="-128"/>
                          <a:ea typeface="ＭＳ Ｐゴシック" panose="020B0600070205080204" pitchFamily="50" charset="-128"/>
                          <a:cs typeface="Times New Roman" panose="02020603050405020304" pitchFamily="18" charset="0"/>
                        </a:rPr>
                        <a:t>特定の機能や状況かでのみ人間に近い振る舞いをするシステムを目指す</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143510967"/>
                  </a:ext>
                </a:extLst>
              </a:tr>
            </a:tbl>
          </a:graphicData>
        </a:graphic>
      </p:graphicFrame>
      <p:sp>
        <p:nvSpPr>
          <p:cNvPr id="17" name="テキスト ボックス 16">
            <a:extLst>
              <a:ext uri="{FF2B5EF4-FFF2-40B4-BE49-F238E27FC236}">
                <a16:creationId xmlns:a16="http://schemas.microsoft.com/office/drawing/2014/main" id="{3AAFA65F-C8C3-4D37-B5D4-2413A57F7958}"/>
              </a:ext>
            </a:extLst>
          </p:cNvPr>
          <p:cNvSpPr txBox="1"/>
          <p:nvPr/>
        </p:nvSpPr>
        <p:spPr>
          <a:xfrm>
            <a:off x="3600414" y="3927098"/>
            <a:ext cx="1943161" cy="369332"/>
          </a:xfrm>
          <a:prstGeom prst="rect">
            <a:avLst/>
          </a:prstGeom>
          <a:noFill/>
        </p:spPr>
        <p:txBody>
          <a:bodyPr wrap="none" rtlCol="0">
            <a:spAutoFit/>
          </a:bodyPr>
          <a:lstStyle/>
          <a:p>
            <a:r>
              <a:rPr kumimoji="1" lang="en-US" altLang="ja-JP" dirty="0">
                <a:solidFill>
                  <a:schemeClr val="tx1">
                    <a:lumMod val="75000"/>
                  </a:schemeClr>
                </a:solidFill>
                <a:latin typeface="ＭＳ Ｐゴシック" panose="020B0600070205080204" pitchFamily="50" charset="-128"/>
                <a:ea typeface="ＭＳ Ｐゴシック" panose="020B0600070205080204" pitchFamily="50" charset="-128"/>
              </a:rPr>
              <a:t>AI</a:t>
            </a:r>
            <a:r>
              <a:rPr kumimoji="1" lang="ja-JP" altLang="en-US" dirty="0">
                <a:solidFill>
                  <a:schemeClr val="tx1">
                    <a:lumMod val="75000"/>
                  </a:schemeClr>
                </a:solidFill>
                <a:latin typeface="ＭＳ Ｐゴシック" panose="020B0600070205080204" pitchFamily="50" charset="-128"/>
                <a:ea typeface="ＭＳ Ｐゴシック" panose="020B0600070205080204" pitchFamily="50" charset="-128"/>
              </a:rPr>
              <a:t>の分類について</a:t>
            </a:r>
          </a:p>
        </p:txBody>
      </p:sp>
    </p:spTree>
    <p:extLst>
      <p:ext uri="{BB962C8B-B14F-4D97-AF65-F5344CB8AC3E}">
        <p14:creationId xmlns:p14="http://schemas.microsoft.com/office/powerpoint/2010/main" val="27579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テキスト ボックス 81">
            <a:extLst>
              <a:ext uri="{FF2B5EF4-FFF2-40B4-BE49-F238E27FC236}">
                <a16:creationId xmlns:a16="http://schemas.microsoft.com/office/drawing/2014/main" id="{A773BA53-6980-4FB2-87B5-9637AE387607}"/>
              </a:ext>
            </a:extLst>
          </p:cNvPr>
          <p:cNvSpPr txBox="1"/>
          <p:nvPr/>
        </p:nvSpPr>
        <p:spPr>
          <a:xfrm>
            <a:off x="417374" y="3895634"/>
            <a:ext cx="4064496" cy="369332"/>
          </a:xfrm>
          <a:prstGeom prst="rect">
            <a:avLst/>
          </a:prstGeom>
          <a:noFill/>
        </p:spPr>
        <p:txBody>
          <a:bodyPr wrap="square" rtlCol="0">
            <a:spAutoFit/>
          </a:bodyPr>
          <a:lstStyle/>
          <a:p>
            <a:r>
              <a:rPr kumimoji="1" lang="ja-JP" altLang="en-US" dirty="0">
                <a:solidFill>
                  <a:schemeClr val="tx1">
                    <a:lumMod val="85000"/>
                  </a:schemeClr>
                </a:solidFill>
                <a:latin typeface="ＭＳ Ｐゴシック" panose="020B0600070205080204" pitchFamily="50" charset="-128"/>
                <a:ea typeface="ＭＳ Ｐゴシック" panose="020B0600070205080204" pitchFamily="50" charset="-128"/>
              </a:rPr>
              <a:t>人間の脳内にある神経細胞</a:t>
            </a:r>
            <a:r>
              <a:rPr kumimoji="1" lang="en-US" altLang="ja-JP" dirty="0">
                <a:solidFill>
                  <a:schemeClr val="tx1">
                    <a:lumMod val="85000"/>
                  </a:schemeClr>
                </a:solidFill>
                <a:latin typeface="ＭＳ Ｐゴシック" panose="020B0600070205080204" pitchFamily="50" charset="-128"/>
                <a:ea typeface="ＭＳ Ｐゴシック" panose="020B0600070205080204" pitchFamily="50" charset="-128"/>
              </a:rPr>
              <a:t>(</a:t>
            </a:r>
            <a:r>
              <a:rPr kumimoji="1" lang="ja-JP" altLang="en-US" dirty="0">
                <a:solidFill>
                  <a:schemeClr val="tx1">
                    <a:lumMod val="85000"/>
                  </a:schemeClr>
                </a:solidFill>
                <a:latin typeface="ＭＳ Ｐゴシック" panose="020B0600070205080204" pitchFamily="50" charset="-128"/>
                <a:ea typeface="ＭＳ Ｐゴシック" panose="020B0600070205080204" pitchFamily="50" charset="-128"/>
              </a:rPr>
              <a:t>ニューロン</a:t>
            </a:r>
            <a:r>
              <a:rPr kumimoji="1" lang="en-US" altLang="ja-JP" dirty="0">
                <a:solidFill>
                  <a:schemeClr val="tx1">
                    <a:lumMod val="85000"/>
                  </a:schemeClr>
                </a:solidFill>
                <a:latin typeface="ＭＳ Ｐゴシック" panose="020B0600070205080204" pitchFamily="50" charset="-128"/>
                <a:ea typeface="ＭＳ Ｐゴシック" panose="020B0600070205080204" pitchFamily="50" charset="-128"/>
              </a:rPr>
              <a:t>)</a:t>
            </a:r>
            <a:endParaRPr kumimoji="1" lang="ja-JP" altLang="en-US"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grpSp>
        <p:nvGrpSpPr>
          <p:cNvPr id="4" name="グループ化 3">
            <a:extLst>
              <a:ext uri="{FF2B5EF4-FFF2-40B4-BE49-F238E27FC236}">
                <a16:creationId xmlns:a16="http://schemas.microsoft.com/office/drawing/2014/main" id="{0F17BB35-9B94-4414-AC00-2F88863D1DCB}"/>
              </a:ext>
            </a:extLst>
          </p:cNvPr>
          <p:cNvGrpSpPr/>
          <p:nvPr/>
        </p:nvGrpSpPr>
        <p:grpSpPr>
          <a:xfrm>
            <a:off x="400574" y="1168739"/>
            <a:ext cx="4079462" cy="2711810"/>
            <a:chOff x="68778" y="3060743"/>
            <a:chExt cx="4079462" cy="2711810"/>
          </a:xfrm>
        </p:grpSpPr>
        <p:pic>
          <p:nvPicPr>
            <p:cNvPr id="96" name="図 95">
              <a:extLst>
                <a:ext uri="{FF2B5EF4-FFF2-40B4-BE49-F238E27FC236}">
                  <a16:creationId xmlns:a16="http://schemas.microsoft.com/office/drawing/2014/main" id="{A5DB703D-434F-4C52-A70E-F549A0CE499D}"/>
                </a:ext>
              </a:extLst>
            </p:cNvPr>
            <p:cNvPicPr>
              <a:picLocks noChangeAspect="1"/>
            </p:cNvPicPr>
            <p:nvPr/>
          </p:nvPicPr>
          <p:blipFill rotWithShape="1">
            <a:blip r:embed="rId3"/>
            <a:srcRect t="-1" r="71319" b="769"/>
            <a:stretch/>
          </p:blipFill>
          <p:spPr>
            <a:xfrm>
              <a:off x="3221160" y="3684045"/>
              <a:ext cx="927080" cy="1727040"/>
            </a:xfrm>
            <a:prstGeom prst="rect">
              <a:avLst/>
            </a:prstGeom>
          </p:spPr>
        </p:pic>
        <p:grpSp>
          <p:nvGrpSpPr>
            <p:cNvPr id="17" name="グループ化 16">
              <a:extLst>
                <a:ext uri="{FF2B5EF4-FFF2-40B4-BE49-F238E27FC236}">
                  <a16:creationId xmlns:a16="http://schemas.microsoft.com/office/drawing/2014/main" id="{92F1E9E5-7360-404A-8F67-C3657D387880}"/>
                </a:ext>
              </a:extLst>
            </p:cNvPr>
            <p:cNvGrpSpPr/>
            <p:nvPr/>
          </p:nvGrpSpPr>
          <p:grpSpPr>
            <a:xfrm>
              <a:off x="683062" y="3716119"/>
              <a:ext cx="3071355" cy="1648499"/>
              <a:chOff x="166140" y="138366"/>
              <a:chExt cx="11995384" cy="6438325"/>
            </a:xfrm>
          </p:grpSpPr>
          <p:sp>
            <p:nvSpPr>
              <p:cNvPr id="5" name="フリーフォーム 13">
                <a:extLst>
                  <a:ext uri="{FF2B5EF4-FFF2-40B4-BE49-F238E27FC236}">
                    <a16:creationId xmlns:a16="http://schemas.microsoft.com/office/drawing/2014/main" id="{AA3B1E33-B2B3-4444-9DAA-45123B63B68D}"/>
                  </a:ext>
                </a:extLst>
              </p:cNvPr>
              <p:cNvSpPr/>
              <p:nvPr/>
            </p:nvSpPr>
            <p:spPr>
              <a:xfrm>
                <a:off x="166140" y="138366"/>
                <a:ext cx="11995384" cy="6438325"/>
              </a:xfrm>
              <a:custGeom>
                <a:avLst/>
                <a:gdLst>
                  <a:gd name="connsiteX0" fmla="*/ 174682 w 11995384"/>
                  <a:gd name="connsiteY0" fmla="*/ 2796027 h 6438325"/>
                  <a:gd name="connsiteX1" fmla="*/ 665133 w 11995384"/>
                  <a:gd name="connsiteY1" fmla="*/ 2546645 h 6438325"/>
                  <a:gd name="connsiteX2" fmla="*/ 1429904 w 11995384"/>
                  <a:gd name="connsiteY2" fmla="*/ 2430267 h 6438325"/>
                  <a:gd name="connsiteX3" fmla="*/ 2419118 w 11995384"/>
                  <a:gd name="connsiteY3" fmla="*/ 2530019 h 6438325"/>
                  <a:gd name="connsiteX4" fmla="*/ 2452369 w 11995384"/>
                  <a:gd name="connsiteY4" fmla="*/ 2388703 h 6438325"/>
                  <a:gd name="connsiteX5" fmla="*/ 1712536 w 11995384"/>
                  <a:gd name="connsiteY5" fmla="*/ 1914878 h 6438325"/>
                  <a:gd name="connsiteX6" fmla="*/ 789824 w 11995384"/>
                  <a:gd name="connsiteY6" fmla="*/ 1831750 h 6438325"/>
                  <a:gd name="connsiteX7" fmla="*/ 315998 w 11995384"/>
                  <a:gd name="connsiteY7" fmla="*/ 1948129 h 6438325"/>
                  <a:gd name="connsiteX8" fmla="*/ 573693 w 11995384"/>
                  <a:gd name="connsiteY8" fmla="*/ 1781874 h 6438325"/>
                  <a:gd name="connsiteX9" fmla="*/ 748260 w 11995384"/>
                  <a:gd name="connsiteY9" fmla="*/ 1756936 h 6438325"/>
                  <a:gd name="connsiteX10" fmla="*/ 582005 w 11995384"/>
                  <a:gd name="connsiteY10" fmla="*/ 1682121 h 6438325"/>
                  <a:gd name="connsiteX11" fmla="*/ 324311 w 11995384"/>
                  <a:gd name="connsiteY11" fmla="*/ 1715372 h 6438325"/>
                  <a:gd name="connsiteX12" fmla="*/ 482253 w 11995384"/>
                  <a:gd name="connsiteY12" fmla="*/ 1623932 h 6438325"/>
                  <a:gd name="connsiteX13" fmla="*/ 764885 w 11995384"/>
                  <a:gd name="connsiteY13" fmla="*/ 1640558 h 6438325"/>
                  <a:gd name="connsiteX14" fmla="*/ 1621096 w 11995384"/>
                  <a:gd name="connsiteY14" fmla="*/ 1748623 h 6438325"/>
                  <a:gd name="connsiteX15" fmla="*/ 2435744 w 11995384"/>
                  <a:gd name="connsiteY15" fmla="*/ 1964754 h 6438325"/>
                  <a:gd name="connsiteX16" fmla="*/ 1787351 w 11995384"/>
                  <a:gd name="connsiteY16" fmla="*/ 834223 h 6438325"/>
                  <a:gd name="connsiteX17" fmla="*/ 2527184 w 11995384"/>
                  <a:gd name="connsiteY17" fmla="*/ 1823438 h 6438325"/>
                  <a:gd name="connsiteX18" fmla="*/ 2942820 w 11995384"/>
                  <a:gd name="connsiteY18" fmla="*/ 1998005 h 6438325"/>
                  <a:gd name="connsiteX19" fmla="*/ 2843067 w 11995384"/>
                  <a:gd name="connsiteY19" fmla="*/ 1224921 h 6438325"/>
                  <a:gd name="connsiteX20" fmla="*/ 2360929 w 11995384"/>
                  <a:gd name="connsiteY20" fmla="*/ 27889 h 6438325"/>
                  <a:gd name="connsiteX21" fmla="*/ 2618624 w 11995384"/>
                  <a:gd name="connsiteY21" fmla="*/ 352085 h 6438325"/>
                  <a:gd name="connsiteX22" fmla="*/ 2776565 w 11995384"/>
                  <a:gd name="connsiteY22" fmla="*/ 19576 h 6438325"/>
                  <a:gd name="connsiteX23" fmla="*/ 2743315 w 11995384"/>
                  <a:gd name="connsiteY23" fmla="*/ 526652 h 6438325"/>
                  <a:gd name="connsiteX24" fmla="*/ 3067511 w 11995384"/>
                  <a:gd name="connsiteY24" fmla="*/ 1108543 h 6438325"/>
                  <a:gd name="connsiteX25" fmla="*/ 3366769 w 11995384"/>
                  <a:gd name="connsiteY25" fmla="*/ 850849 h 6438325"/>
                  <a:gd name="connsiteX26" fmla="*/ 3150638 w 11995384"/>
                  <a:gd name="connsiteY26" fmla="*/ 659656 h 6438325"/>
                  <a:gd name="connsiteX27" fmla="*/ 3491460 w 11995384"/>
                  <a:gd name="connsiteY27" fmla="*/ 767721 h 6438325"/>
                  <a:gd name="connsiteX28" fmla="*/ 3749155 w 11995384"/>
                  <a:gd name="connsiteY28" fmla="*/ 584841 h 6438325"/>
                  <a:gd name="connsiteX29" fmla="*/ 3192202 w 11995384"/>
                  <a:gd name="connsiteY29" fmla="*/ 1316361 h 6438325"/>
                  <a:gd name="connsiteX30" fmla="*/ 3175576 w 11995384"/>
                  <a:gd name="connsiteY30" fmla="*/ 1998005 h 6438325"/>
                  <a:gd name="connsiteX31" fmla="*/ 3732529 w 11995384"/>
                  <a:gd name="connsiteY31" fmla="*/ 2114383 h 6438325"/>
                  <a:gd name="connsiteX32" fmla="*/ 4247918 w 11995384"/>
                  <a:gd name="connsiteY32" fmla="*/ 443525 h 6438325"/>
                  <a:gd name="connsiteX33" fmla="*/ 4222980 w 11995384"/>
                  <a:gd name="connsiteY33" fmla="*/ 701219 h 6438325"/>
                  <a:gd name="connsiteX34" fmla="*/ 4031787 w 11995384"/>
                  <a:gd name="connsiteY34" fmla="*/ 1773561 h 6438325"/>
                  <a:gd name="connsiteX35" fmla="*/ 4464049 w 11995384"/>
                  <a:gd name="connsiteY35" fmla="*/ 1357925 h 6438325"/>
                  <a:gd name="connsiteX36" fmla="*/ 4605365 w 11995384"/>
                  <a:gd name="connsiteY36" fmla="*/ 651343 h 6438325"/>
                  <a:gd name="connsiteX37" fmla="*/ 4605365 w 11995384"/>
                  <a:gd name="connsiteY37" fmla="*/ 1091918 h 6438325"/>
                  <a:gd name="connsiteX38" fmla="*/ 4472362 w 11995384"/>
                  <a:gd name="connsiteY38" fmla="*/ 1515867 h 6438325"/>
                  <a:gd name="connsiteX39" fmla="*/ 3965285 w 11995384"/>
                  <a:gd name="connsiteY39" fmla="*/ 2155947 h 6438325"/>
                  <a:gd name="connsiteX40" fmla="*/ 4040100 w 11995384"/>
                  <a:gd name="connsiteY40" fmla="*/ 2355452 h 6438325"/>
                  <a:gd name="connsiteX41" fmla="*/ 4331045 w 11995384"/>
                  <a:gd name="connsiteY41" fmla="*/ 2363765 h 6438325"/>
                  <a:gd name="connsiteX42" fmla="*/ 4663555 w 11995384"/>
                  <a:gd name="connsiteY42" fmla="*/ 1956441 h 6438325"/>
                  <a:gd name="connsiteX43" fmla="*/ 4863060 w 11995384"/>
                  <a:gd name="connsiteY43" fmla="*/ 1698747 h 6438325"/>
                  <a:gd name="connsiteX44" fmla="*/ 4996064 w 11995384"/>
                  <a:gd name="connsiteY44" fmla="*/ 1042041 h 6438325"/>
                  <a:gd name="connsiteX45" fmla="*/ 4954500 w 11995384"/>
                  <a:gd name="connsiteY45" fmla="*/ 1740310 h 6438325"/>
                  <a:gd name="connsiteX46" fmla="*/ 5336885 w 11995384"/>
                  <a:gd name="connsiteY46" fmla="*/ 1075292 h 6438325"/>
                  <a:gd name="connsiteX47" fmla="*/ 5012689 w 11995384"/>
                  <a:gd name="connsiteY47" fmla="*/ 1831750 h 6438325"/>
                  <a:gd name="connsiteX48" fmla="*/ 4846435 w 11995384"/>
                  <a:gd name="connsiteY48" fmla="*/ 2047881 h 6438325"/>
                  <a:gd name="connsiteX49" fmla="*/ 5428325 w 11995384"/>
                  <a:gd name="connsiteY49" fmla="*/ 1989692 h 6438325"/>
                  <a:gd name="connsiteX50" fmla="*/ 4796558 w 11995384"/>
                  <a:gd name="connsiteY50" fmla="*/ 2164259 h 6438325"/>
                  <a:gd name="connsiteX51" fmla="*/ 4580427 w 11995384"/>
                  <a:gd name="connsiteY51" fmla="*/ 2621459 h 6438325"/>
                  <a:gd name="connsiteX52" fmla="*/ 5395075 w 11995384"/>
                  <a:gd name="connsiteY52" fmla="*/ 3328041 h 6438325"/>
                  <a:gd name="connsiteX53" fmla="*/ 7805765 w 11995384"/>
                  <a:gd name="connsiteY53" fmla="*/ 3618987 h 6438325"/>
                  <a:gd name="connsiteX54" fmla="*/ 9634565 w 11995384"/>
                  <a:gd name="connsiteY54" fmla="*/ 3344667 h 6438325"/>
                  <a:gd name="connsiteX55" fmla="*/ 10324522 w 11995384"/>
                  <a:gd name="connsiteY55" fmla="*/ 2363765 h 6438325"/>
                  <a:gd name="connsiteX56" fmla="*/ 10108391 w 11995384"/>
                  <a:gd name="connsiteY56" fmla="*/ 1873314 h 6438325"/>
                  <a:gd name="connsiteX57" fmla="*/ 9750944 w 11995384"/>
                  <a:gd name="connsiteY57" fmla="*/ 1948129 h 6438325"/>
                  <a:gd name="connsiteX58" fmla="*/ 9401809 w 11995384"/>
                  <a:gd name="connsiteY58" fmla="*/ 1948129 h 6438325"/>
                  <a:gd name="connsiteX59" fmla="*/ 9734318 w 11995384"/>
                  <a:gd name="connsiteY59" fmla="*/ 1873314 h 6438325"/>
                  <a:gd name="connsiteX60" fmla="*/ 10025264 w 11995384"/>
                  <a:gd name="connsiteY60" fmla="*/ 1765249 h 6438325"/>
                  <a:gd name="connsiteX61" fmla="*/ 9609627 w 11995384"/>
                  <a:gd name="connsiteY61" fmla="*/ 1756936 h 6438325"/>
                  <a:gd name="connsiteX62" fmla="*/ 9950449 w 11995384"/>
                  <a:gd name="connsiteY62" fmla="*/ 1682121 h 6438325"/>
                  <a:gd name="connsiteX63" fmla="*/ 10307896 w 11995384"/>
                  <a:gd name="connsiteY63" fmla="*/ 1873314 h 6438325"/>
                  <a:gd name="connsiteX64" fmla="*/ 10515715 w 11995384"/>
                  <a:gd name="connsiteY64" fmla="*/ 2097758 h 6438325"/>
                  <a:gd name="connsiteX65" fmla="*/ 10657031 w 11995384"/>
                  <a:gd name="connsiteY65" fmla="*/ 1865001 h 6438325"/>
                  <a:gd name="connsiteX66" fmla="*/ 10781722 w 11995384"/>
                  <a:gd name="connsiteY66" fmla="*/ 1707059 h 6438325"/>
                  <a:gd name="connsiteX67" fmla="*/ 11164107 w 11995384"/>
                  <a:gd name="connsiteY67" fmla="*/ 1407801 h 6438325"/>
                  <a:gd name="connsiteX68" fmla="*/ 10723533 w 11995384"/>
                  <a:gd name="connsiteY68" fmla="*/ 1898252 h 6438325"/>
                  <a:gd name="connsiteX69" fmla="*/ 10756784 w 11995384"/>
                  <a:gd name="connsiteY69" fmla="*/ 2097758 h 6438325"/>
                  <a:gd name="connsiteX70" fmla="*/ 11139169 w 11995384"/>
                  <a:gd name="connsiteY70" fmla="*/ 1823438 h 6438325"/>
                  <a:gd name="connsiteX71" fmla="*/ 11363613 w 11995384"/>
                  <a:gd name="connsiteY71" fmla="*/ 1457678 h 6438325"/>
                  <a:gd name="connsiteX72" fmla="*/ 11255547 w 11995384"/>
                  <a:gd name="connsiteY72" fmla="*/ 1798499 h 6438325"/>
                  <a:gd name="connsiteX73" fmla="*/ 11529867 w 11995384"/>
                  <a:gd name="connsiteY73" fmla="*/ 1690434 h 6438325"/>
                  <a:gd name="connsiteX74" fmla="*/ 11637933 w 11995384"/>
                  <a:gd name="connsiteY74" fmla="*/ 1632245 h 6438325"/>
                  <a:gd name="connsiteX75" fmla="*/ 11338675 w 11995384"/>
                  <a:gd name="connsiteY75" fmla="*/ 1873314 h 6438325"/>
                  <a:gd name="connsiteX76" fmla="*/ 10740158 w 11995384"/>
                  <a:gd name="connsiteY76" fmla="*/ 2222449 h 6438325"/>
                  <a:gd name="connsiteX77" fmla="*/ 10715220 w 11995384"/>
                  <a:gd name="connsiteY77" fmla="*/ 2413641 h 6438325"/>
                  <a:gd name="connsiteX78" fmla="*/ 11413489 w 11995384"/>
                  <a:gd name="connsiteY78" fmla="*/ 2280638 h 6438325"/>
                  <a:gd name="connsiteX79" fmla="*/ 11737685 w 11995384"/>
                  <a:gd name="connsiteY79" fmla="*/ 2155947 h 6438325"/>
                  <a:gd name="connsiteX80" fmla="*/ 11513242 w 11995384"/>
                  <a:gd name="connsiteY80" fmla="*/ 2338827 h 6438325"/>
                  <a:gd name="connsiteX81" fmla="*/ 11770936 w 11995384"/>
                  <a:gd name="connsiteY81" fmla="*/ 2538332 h 6438325"/>
                  <a:gd name="connsiteX82" fmla="*/ 11529867 w 11995384"/>
                  <a:gd name="connsiteY82" fmla="*/ 2446892 h 6438325"/>
                  <a:gd name="connsiteX83" fmla="*/ 11313736 w 11995384"/>
                  <a:gd name="connsiteY83" fmla="*/ 2405329 h 6438325"/>
                  <a:gd name="connsiteX84" fmla="*/ 10665344 w 11995384"/>
                  <a:gd name="connsiteY84" fmla="*/ 2521707 h 6438325"/>
                  <a:gd name="connsiteX85" fmla="*/ 10324522 w 11995384"/>
                  <a:gd name="connsiteY85" fmla="*/ 2953969 h 6438325"/>
                  <a:gd name="connsiteX86" fmla="*/ 10158267 w 11995384"/>
                  <a:gd name="connsiteY86" fmla="*/ 3452732 h 6438325"/>
                  <a:gd name="connsiteX87" fmla="*/ 11213984 w 11995384"/>
                  <a:gd name="connsiteY87" fmla="*/ 3660550 h 6438325"/>
                  <a:gd name="connsiteX88" fmla="*/ 11579744 w 11995384"/>
                  <a:gd name="connsiteY88" fmla="*/ 3286478 h 6438325"/>
                  <a:gd name="connsiteX89" fmla="*/ 11446740 w 11995384"/>
                  <a:gd name="connsiteY89" fmla="*/ 3718739 h 6438325"/>
                  <a:gd name="connsiteX90" fmla="*/ 11646245 w 11995384"/>
                  <a:gd name="connsiteY90" fmla="*/ 3685489 h 6438325"/>
                  <a:gd name="connsiteX91" fmla="*/ 11837438 w 11995384"/>
                  <a:gd name="connsiteY91" fmla="*/ 3552485 h 6438325"/>
                  <a:gd name="connsiteX92" fmla="*/ 11571431 w 11995384"/>
                  <a:gd name="connsiteY92" fmla="*/ 3860056 h 6438325"/>
                  <a:gd name="connsiteX93" fmla="*/ 11995380 w 11995384"/>
                  <a:gd name="connsiteY93" fmla="*/ 3993059 h 6438325"/>
                  <a:gd name="connsiteX94" fmla="*/ 11579744 w 11995384"/>
                  <a:gd name="connsiteY94" fmla="*/ 3976434 h 6438325"/>
                  <a:gd name="connsiteX95" fmla="*/ 11430115 w 11995384"/>
                  <a:gd name="connsiteY95" fmla="*/ 3884994 h 6438325"/>
                  <a:gd name="connsiteX96" fmla="*/ 11612995 w 11995384"/>
                  <a:gd name="connsiteY96" fmla="*/ 4175939 h 6438325"/>
                  <a:gd name="connsiteX97" fmla="*/ 11937191 w 11995384"/>
                  <a:gd name="connsiteY97" fmla="*/ 4325569 h 6438325"/>
                  <a:gd name="connsiteX98" fmla="*/ 11538180 w 11995384"/>
                  <a:gd name="connsiteY98" fmla="*/ 4250754 h 6438325"/>
                  <a:gd name="connsiteX99" fmla="*/ 11338675 w 11995384"/>
                  <a:gd name="connsiteY99" fmla="*/ 3876681 h 6438325"/>
                  <a:gd name="connsiteX100" fmla="*/ 11189045 w 11995384"/>
                  <a:gd name="connsiteY100" fmla="*/ 3801867 h 6438325"/>
                  <a:gd name="connsiteX101" fmla="*/ 11338675 w 11995384"/>
                  <a:gd name="connsiteY101" fmla="*/ 4317256 h 6438325"/>
                  <a:gd name="connsiteX102" fmla="*/ 11413489 w 11995384"/>
                  <a:gd name="connsiteY102" fmla="*/ 4466885 h 6438325"/>
                  <a:gd name="connsiteX103" fmla="*/ 11255547 w 11995384"/>
                  <a:gd name="connsiteY103" fmla="*/ 4275692 h 6438325"/>
                  <a:gd name="connsiteX104" fmla="*/ 11022791 w 11995384"/>
                  <a:gd name="connsiteY104" fmla="*/ 3835118 h 6438325"/>
                  <a:gd name="connsiteX105" fmla="*/ 10000325 w 11995384"/>
                  <a:gd name="connsiteY105" fmla="*/ 3635612 h 6438325"/>
                  <a:gd name="connsiteX106" fmla="*/ 8179838 w 11995384"/>
                  <a:gd name="connsiteY106" fmla="*/ 3768616 h 6438325"/>
                  <a:gd name="connsiteX107" fmla="*/ 5228820 w 11995384"/>
                  <a:gd name="connsiteY107" fmla="*/ 3643925 h 6438325"/>
                  <a:gd name="connsiteX108" fmla="*/ 4222980 w 11995384"/>
                  <a:gd name="connsiteY108" fmla="*/ 3585736 h 6438325"/>
                  <a:gd name="connsiteX109" fmla="*/ 4214667 w 11995384"/>
                  <a:gd name="connsiteY109" fmla="*/ 4292318 h 6438325"/>
                  <a:gd name="connsiteX110" fmla="*/ 4630304 w 11995384"/>
                  <a:gd name="connsiteY110" fmla="*/ 5846798 h 6438325"/>
                  <a:gd name="connsiteX111" fmla="*/ 4887998 w 11995384"/>
                  <a:gd name="connsiteY111" fmla="*/ 6287372 h 6438325"/>
                  <a:gd name="connsiteX112" fmla="*/ 4555489 w 11995384"/>
                  <a:gd name="connsiteY112" fmla="*/ 6021365 h 6438325"/>
                  <a:gd name="connsiteX113" fmla="*/ 4663555 w 11995384"/>
                  <a:gd name="connsiteY113" fmla="*/ 6437001 h 6438325"/>
                  <a:gd name="connsiteX114" fmla="*/ 4488987 w 11995384"/>
                  <a:gd name="connsiteY114" fmla="*/ 6137743 h 6438325"/>
                  <a:gd name="connsiteX115" fmla="*/ 4405860 w 11995384"/>
                  <a:gd name="connsiteY115" fmla="*/ 5713794 h 6438325"/>
                  <a:gd name="connsiteX116" fmla="*/ 4198042 w 11995384"/>
                  <a:gd name="connsiteY116" fmla="*/ 5215030 h 6438325"/>
                  <a:gd name="connsiteX117" fmla="*/ 4206355 w 11995384"/>
                  <a:gd name="connsiteY117" fmla="*/ 5040463 h 6438325"/>
                  <a:gd name="connsiteX118" fmla="*/ 3990224 w 11995384"/>
                  <a:gd name="connsiteY118" fmla="*/ 4483510 h 6438325"/>
                  <a:gd name="connsiteX119" fmla="*/ 3832282 w 11995384"/>
                  <a:gd name="connsiteY119" fmla="*/ 4234129 h 6438325"/>
                  <a:gd name="connsiteX120" fmla="*/ 3242078 w 11995384"/>
                  <a:gd name="connsiteY120" fmla="*/ 4234129 h 6438325"/>
                  <a:gd name="connsiteX121" fmla="*/ 3167264 w 11995384"/>
                  <a:gd name="connsiteY121" fmla="*/ 5073714 h 6438325"/>
                  <a:gd name="connsiteX122" fmla="*/ 4056725 w 11995384"/>
                  <a:gd name="connsiteY122" fmla="*/ 6170994 h 6438325"/>
                  <a:gd name="connsiteX123" fmla="*/ 4439111 w 11995384"/>
                  <a:gd name="connsiteY123" fmla="*/ 6378812 h 6438325"/>
                  <a:gd name="connsiteX124" fmla="*/ 4156478 w 11995384"/>
                  <a:gd name="connsiteY124" fmla="*/ 6362187 h 6438325"/>
                  <a:gd name="connsiteX125" fmla="*/ 3940347 w 11995384"/>
                  <a:gd name="connsiteY125" fmla="*/ 6146056 h 6438325"/>
                  <a:gd name="connsiteX126" fmla="*/ 3857220 w 11995384"/>
                  <a:gd name="connsiteY126" fmla="*/ 6345561 h 6438325"/>
                  <a:gd name="connsiteX127" fmla="*/ 3749155 w 11995384"/>
                  <a:gd name="connsiteY127" fmla="*/ 6054616 h 6438325"/>
                  <a:gd name="connsiteX128" fmla="*/ 3258704 w 11995384"/>
                  <a:gd name="connsiteY128" fmla="*/ 5530914 h 6438325"/>
                  <a:gd name="connsiteX129" fmla="*/ 3050885 w 11995384"/>
                  <a:gd name="connsiteY129" fmla="*/ 5979801 h 6438325"/>
                  <a:gd name="connsiteX130" fmla="*/ 3092449 w 11995384"/>
                  <a:gd name="connsiteY130" fmla="*/ 6320623 h 6438325"/>
                  <a:gd name="connsiteX131" fmla="*/ 2959445 w 11995384"/>
                  <a:gd name="connsiteY131" fmla="*/ 6029678 h 6438325"/>
                  <a:gd name="connsiteX132" fmla="*/ 2951133 w 11995384"/>
                  <a:gd name="connsiteY132" fmla="*/ 5771983 h 6438325"/>
                  <a:gd name="connsiteX133" fmla="*/ 2793191 w 11995384"/>
                  <a:gd name="connsiteY133" fmla="*/ 6170994 h 6438325"/>
                  <a:gd name="connsiteX134" fmla="*/ 2926195 w 11995384"/>
                  <a:gd name="connsiteY134" fmla="*/ 5672230 h 6438325"/>
                  <a:gd name="connsiteX135" fmla="*/ 3042573 w 11995384"/>
                  <a:gd name="connsiteY135" fmla="*/ 5381285 h 6438325"/>
                  <a:gd name="connsiteX136" fmla="*/ 2926195 w 11995384"/>
                  <a:gd name="connsiteY136" fmla="*/ 5065401 h 6438325"/>
                  <a:gd name="connsiteX137" fmla="*/ 2668500 w 11995384"/>
                  <a:gd name="connsiteY137" fmla="*/ 5597416 h 6438325"/>
                  <a:gd name="connsiteX138" fmla="*/ 2868005 w 11995384"/>
                  <a:gd name="connsiteY138" fmla="*/ 4874209 h 6438325"/>
                  <a:gd name="connsiteX139" fmla="*/ 2676813 w 11995384"/>
                  <a:gd name="connsiteY139" fmla="*/ 4325569 h 6438325"/>
                  <a:gd name="connsiteX140" fmla="*/ 2169736 w 11995384"/>
                  <a:gd name="connsiteY140" fmla="*/ 4732892 h 6438325"/>
                  <a:gd name="connsiteX141" fmla="*/ 1853853 w 11995384"/>
                  <a:gd name="connsiteY141" fmla="*/ 5131903 h 6438325"/>
                  <a:gd name="connsiteX142" fmla="*/ 1762413 w 11995384"/>
                  <a:gd name="connsiteY142" fmla="*/ 6262434 h 6438325"/>
                  <a:gd name="connsiteX143" fmla="*/ 1679285 w 11995384"/>
                  <a:gd name="connsiteY143" fmla="*/ 5356347 h 6438325"/>
                  <a:gd name="connsiteX144" fmla="*/ 1646035 w 11995384"/>
                  <a:gd name="connsiteY144" fmla="*/ 5007212 h 6438325"/>
                  <a:gd name="connsiteX145" fmla="*/ 465627 w 11995384"/>
                  <a:gd name="connsiteY145" fmla="*/ 6046303 h 6438325"/>
                  <a:gd name="connsiteX146" fmla="*/ 648507 w 11995384"/>
                  <a:gd name="connsiteY146" fmla="*/ 5705481 h 6438325"/>
                  <a:gd name="connsiteX147" fmla="*/ 274435 w 11995384"/>
                  <a:gd name="connsiteY147" fmla="*/ 5697169 h 6438325"/>
                  <a:gd name="connsiteX148" fmla="*/ 814762 w 11995384"/>
                  <a:gd name="connsiteY148" fmla="*/ 5589103 h 6438325"/>
                  <a:gd name="connsiteX149" fmla="*/ 1629409 w 11995384"/>
                  <a:gd name="connsiteY149" fmla="*/ 4899147 h 6438325"/>
                  <a:gd name="connsiteX150" fmla="*/ 1986856 w 11995384"/>
                  <a:gd name="connsiteY150" fmla="*/ 4425321 h 6438325"/>
                  <a:gd name="connsiteX151" fmla="*/ 2419118 w 11995384"/>
                  <a:gd name="connsiteY151" fmla="*/ 4076187 h 6438325"/>
                  <a:gd name="connsiteX152" fmla="*/ 2402493 w 11995384"/>
                  <a:gd name="connsiteY152" fmla="*/ 3585736 h 6438325"/>
                  <a:gd name="connsiteX153" fmla="*/ 1895416 w 11995384"/>
                  <a:gd name="connsiteY153" fmla="*/ 3386230 h 6438325"/>
                  <a:gd name="connsiteX154" fmla="*/ 1163896 w 11995384"/>
                  <a:gd name="connsiteY154" fmla="*/ 3535859 h 6438325"/>
                  <a:gd name="connsiteX155" fmla="*/ 656820 w 11995384"/>
                  <a:gd name="connsiteY155" fmla="*/ 4142689 h 6438325"/>
                  <a:gd name="connsiteX156" fmla="*/ 748260 w 11995384"/>
                  <a:gd name="connsiteY156" fmla="*/ 3909932 h 6438325"/>
                  <a:gd name="connsiteX157" fmla="*/ 282747 w 11995384"/>
                  <a:gd name="connsiteY157" fmla="*/ 4109438 h 6438325"/>
                  <a:gd name="connsiteX158" fmla="*/ 1039205 w 11995384"/>
                  <a:gd name="connsiteY158" fmla="*/ 3510921 h 6438325"/>
                  <a:gd name="connsiteX159" fmla="*/ 1446529 w 11995384"/>
                  <a:gd name="connsiteY159" fmla="*/ 3228289 h 6438325"/>
                  <a:gd name="connsiteX160" fmla="*/ 115 w 11995384"/>
                  <a:gd name="connsiteY160" fmla="*/ 3560798 h 6438325"/>
                  <a:gd name="connsiteX161" fmla="*/ 1371715 w 11995384"/>
                  <a:gd name="connsiteY161" fmla="*/ 3095285 h 6438325"/>
                  <a:gd name="connsiteX162" fmla="*/ 2327678 w 11995384"/>
                  <a:gd name="connsiteY162" fmla="*/ 2937343 h 6438325"/>
                  <a:gd name="connsiteX163" fmla="*/ 2086609 w 11995384"/>
                  <a:gd name="connsiteY163" fmla="*/ 2646398 h 6438325"/>
                  <a:gd name="connsiteX164" fmla="*/ 1288587 w 11995384"/>
                  <a:gd name="connsiteY164" fmla="*/ 2546645 h 6438325"/>
                  <a:gd name="connsiteX165" fmla="*/ 914515 w 11995384"/>
                  <a:gd name="connsiteY165" fmla="*/ 3070347 h 6438325"/>
                  <a:gd name="connsiteX166" fmla="*/ 972704 w 11995384"/>
                  <a:gd name="connsiteY166" fmla="*/ 2854216 h 6438325"/>
                  <a:gd name="connsiteX167" fmla="*/ 989329 w 11995384"/>
                  <a:gd name="connsiteY167" fmla="*/ 2629772 h 6438325"/>
                  <a:gd name="connsiteX168" fmla="*/ 174682 w 11995384"/>
                  <a:gd name="connsiteY168" fmla="*/ 2796027 h 643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1995384" h="6438325">
                    <a:moveTo>
                      <a:pt x="174682" y="2796027"/>
                    </a:moveTo>
                    <a:cubicBezTo>
                      <a:pt x="120649" y="2782173"/>
                      <a:pt x="455929" y="2607605"/>
                      <a:pt x="665133" y="2546645"/>
                    </a:cubicBezTo>
                    <a:cubicBezTo>
                      <a:pt x="874337" y="2485685"/>
                      <a:pt x="1137573" y="2433038"/>
                      <a:pt x="1429904" y="2430267"/>
                    </a:cubicBezTo>
                    <a:cubicBezTo>
                      <a:pt x="1722235" y="2427496"/>
                      <a:pt x="2248707" y="2536946"/>
                      <a:pt x="2419118" y="2530019"/>
                    </a:cubicBezTo>
                    <a:cubicBezTo>
                      <a:pt x="2589529" y="2523092"/>
                      <a:pt x="2570133" y="2491226"/>
                      <a:pt x="2452369" y="2388703"/>
                    </a:cubicBezTo>
                    <a:cubicBezTo>
                      <a:pt x="2334605" y="2286179"/>
                      <a:pt x="1989627" y="2007703"/>
                      <a:pt x="1712536" y="1914878"/>
                    </a:cubicBezTo>
                    <a:cubicBezTo>
                      <a:pt x="1435445" y="1822053"/>
                      <a:pt x="1022580" y="1826208"/>
                      <a:pt x="789824" y="1831750"/>
                    </a:cubicBezTo>
                    <a:cubicBezTo>
                      <a:pt x="557068" y="1837292"/>
                      <a:pt x="352020" y="1956442"/>
                      <a:pt x="315998" y="1948129"/>
                    </a:cubicBezTo>
                    <a:cubicBezTo>
                      <a:pt x="279976" y="1939816"/>
                      <a:pt x="501649" y="1813739"/>
                      <a:pt x="573693" y="1781874"/>
                    </a:cubicBezTo>
                    <a:cubicBezTo>
                      <a:pt x="645737" y="1750009"/>
                      <a:pt x="746875" y="1773561"/>
                      <a:pt x="748260" y="1756936"/>
                    </a:cubicBezTo>
                    <a:cubicBezTo>
                      <a:pt x="749645" y="1740311"/>
                      <a:pt x="652663" y="1689048"/>
                      <a:pt x="582005" y="1682121"/>
                    </a:cubicBezTo>
                    <a:cubicBezTo>
                      <a:pt x="511347" y="1675194"/>
                      <a:pt x="340936" y="1725070"/>
                      <a:pt x="324311" y="1715372"/>
                    </a:cubicBezTo>
                    <a:cubicBezTo>
                      <a:pt x="307686" y="1705674"/>
                      <a:pt x="408824" y="1636401"/>
                      <a:pt x="482253" y="1623932"/>
                    </a:cubicBezTo>
                    <a:cubicBezTo>
                      <a:pt x="555682" y="1611463"/>
                      <a:pt x="575078" y="1619776"/>
                      <a:pt x="764885" y="1640558"/>
                    </a:cubicBezTo>
                    <a:cubicBezTo>
                      <a:pt x="954692" y="1661340"/>
                      <a:pt x="1342620" y="1694590"/>
                      <a:pt x="1621096" y="1748623"/>
                    </a:cubicBezTo>
                    <a:cubicBezTo>
                      <a:pt x="1899572" y="1802656"/>
                      <a:pt x="2408035" y="2117154"/>
                      <a:pt x="2435744" y="1964754"/>
                    </a:cubicBezTo>
                    <a:cubicBezTo>
                      <a:pt x="2463453" y="1812354"/>
                      <a:pt x="1772111" y="857776"/>
                      <a:pt x="1787351" y="834223"/>
                    </a:cubicBezTo>
                    <a:cubicBezTo>
                      <a:pt x="1802591" y="810670"/>
                      <a:pt x="2334606" y="1629474"/>
                      <a:pt x="2527184" y="1823438"/>
                    </a:cubicBezTo>
                    <a:cubicBezTo>
                      <a:pt x="2719762" y="2017402"/>
                      <a:pt x="2890173" y="2097758"/>
                      <a:pt x="2942820" y="1998005"/>
                    </a:cubicBezTo>
                    <a:cubicBezTo>
                      <a:pt x="2995467" y="1898252"/>
                      <a:pt x="2940049" y="1553274"/>
                      <a:pt x="2843067" y="1224921"/>
                    </a:cubicBezTo>
                    <a:cubicBezTo>
                      <a:pt x="2746085" y="896568"/>
                      <a:pt x="2398336" y="173362"/>
                      <a:pt x="2360929" y="27889"/>
                    </a:cubicBezTo>
                    <a:cubicBezTo>
                      <a:pt x="2323522" y="-117584"/>
                      <a:pt x="2549351" y="353470"/>
                      <a:pt x="2618624" y="352085"/>
                    </a:cubicBezTo>
                    <a:cubicBezTo>
                      <a:pt x="2687897" y="350700"/>
                      <a:pt x="2755783" y="-9518"/>
                      <a:pt x="2776565" y="19576"/>
                    </a:cubicBezTo>
                    <a:cubicBezTo>
                      <a:pt x="2797347" y="48670"/>
                      <a:pt x="2694824" y="345158"/>
                      <a:pt x="2743315" y="526652"/>
                    </a:cubicBezTo>
                    <a:cubicBezTo>
                      <a:pt x="2791806" y="708146"/>
                      <a:pt x="2963602" y="1054510"/>
                      <a:pt x="3067511" y="1108543"/>
                    </a:cubicBezTo>
                    <a:cubicBezTo>
                      <a:pt x="3171420" y="1162576"/>
                      <a:pt x="3352915" y="925663"/>
                      <a:pt x="3366769" y="850849"/>
                    </a:cubicBezTo>
                    <a:cubicBezTo>
                      <a:pt x="3380623" y="776035"/>
                      <a:pt x="3129856" y="673511"/>
                      <a:pt x="3150638" y="659656"/>
                    </a:cubicBezTo>
                    <a:cubicBezTo>
                      <a:pt x="3171420" y="645801"/>
                      <a:pt x="3391707" y="780190"/>
                      <a:pt x="3491460" y="767721"/>
                    </a:cubicBezTo>
                    <a:cubicBezTo>
                      <a:pt x="3591213" y="755252"/>
                      <a:pt x="3799031" y="493401"/>
                      <a:pt x="3749155" y="584841"/>
                    </a:cubicBezTo>
                    <a:cubicBezTo>
                      <a:pt x="3699279" y="676281"/>
                      <a:pt x="3287798" y="1080834"/>
                      <a:pt x="3192202" y="1316361"/>
                    </a:cubicBezTo>
                    <a:cubicBezTo>
                      <a:pt x="3096606" y="1551888"/>
                      <a:pt x="3085522" y="1865001"/>
                      <a:pt x="3175576" y="1998005"/>
                    </a:cubicBezTo>
                    <a:cubicBezTo>
                      <a:pt x="3265630" y="2131009"/>
                      <a:pt x="3553805" y="2373463"/>
                      <a:pt x="3732529" y="2114383"/>
                    </a:cubicBezTo>
                    <a:cubicBezTo>
                      <a:pt x="3911253" y="1855303"/>
                      <a:pt x="4166176" y="679052"/>
                      <a:pt x="4247918" y="443525"/>
                    </a:cubicBezTo>
                    <a:cubicBezTo>
                      <a:pt x="4329660" y="207998"/>
                      <a:pt x="4259002" y="479546"/>
                      <a:pt x="4222980" y="701219"/>
                    </a:cubicBezTo>
                    <a:cubicBezTo>
                      <a:pt x="4186958" y="922892"/>
                      <a:pt x="3991609" y="1664110"/>
                      <a:pt x="4031787" y="1773561"/>
                    </a:cubicBezTo>
                    <a:cubicBezTo>
                      <a:pt x="4071965" y="1883012"/>
                      <a:pt x="4368453" y="1544961"/>
                      <a:pt x="4464049" y="1357925"/>
                    </a:cubicBezTo>
                    <a:cubicBezTo>
                      <a:pt x="4559645" y="1170889"/>
                      <a:pt x="4581812" y="695677"/>
                      <a:pt x="4605365" y="651343"/>
                    </a:cubicBezTo>
                    <a:cubicBezTo>
                      <a:pt x="4628918" y="607009"/>
                      <a:pt x="4627532" y="947831"/>
                      <a:pt x="4605365" y="1091918"/>
                    </a:cubicBezTo>
                    <a:cubicBezTo>
                      <a:pt x="4583198" y="1236005"/>
                      <a:pt x="4579042" y="1338529"/>
                      <a:pt x="4472362" y="1515867"/>
                    </a:cubicBezTo>
                    <a:cubicBezTo>
                      <a:pt x="4365682" y="1693205"/>
                      <a:pt x="4037329" y="2016016"/>
                      <a:pt x="3965285" y="2155947"/>
                    </a:cubicBezTo>
                    <a:cubicBezTo>
                      <a:pt x="3893241" y="2295878"/>
                      <a:pt x="3979140" y="2320816"/>
                      <a:pt x="4040100" y="2355452"/>
                    </a:cubicBezTo>
                    <a:cubicBezTo>
                      <a:pt x="4101060" y="2390088"/>
                      <a:pt x="4227136" y="2430267"/>
                      <a:pt x="4331045" y="2363765"/>
                    </a:cubicBezTo>
                    <a:cubicBezTo>
                      <a:pt x="4434954" y="2297263"/>
                      <a:pt x="4574886" y="2067277"/>
                      <a:pt x="4663555" y="1956441"/>
                    </a:cubicBezTo>
                    <a:cubicBezTo>
                      <a:pt x="4752224" y="1845605"/>
                      <a:pt x="4807642" y="1851147"/>
                      <a:pt x="4863060" y="1698747"/>
                    </a:cubicBezTo>
                    <a:cubicBezTo>
                      <a:pt x="4918478" y="1546347"/>
                      <a:pt x="4980824" y="1035114"/>
                      <a:pt x="4996064" y="1042041"/>
                    </a:cubicBezTo>
                    <a:cubicBezTo>
                      <a:pt x="5011304" y="1048968"/>
                      <a:pt x="4897696" y="1734768"/>
                      <a:pt x="4954500" y="1740310"/>
                    </a:cubicBezTo>
                    <a:cubicBezTo>
                      <a:pt x="5011304" y="1745852"/>
                      <a:pt x="5327187" y="1060052"/>
                      <a:pt x="5336885" y="1075292"/>
                    </a:cubicBezTo>
                    <a:cubicBezTo>
                      <a:pt x="5346583" y="1090532"/>
                      <a:pt x="5094431" y="1669652"/>
                      <a:pt x="5012689" y="1831750"/>
                    </a:cubicBezTo>
                    <a:cubicBezTo>
                      <a:pt x="4930947" y="1993848"/>
                      <a:pt x="4777162" y="2021557"/>
                      <a:pt x="4846435" y="2047881"/>
                    </a:cubicBezTo>
                    <a:cubicBezTo>
                      <a:pt x="4915708" y="2074205"/>
                      <a:pt x="5436638" y="1970296"/>
                      <a:pt x="5428325" y="1989692"/>
                    </a:cubicBezTo>
                    <a:cubicBezTo>
                      <a:pt x="5420012" y="2009088"/>
                      <a:pt x="4937874" y="2058964"/>
                      <a:pt x="4796558" y="2164259"/>
                    </a:cubicBezTo>
                    <a:cubicBezTo>
                      <a:pt x="4655242" y="2269554"/>
                      <a:pt x="4480674" y="2427495"/>
                      <a:pt x="4580427" y="2621459"/>
                    </a:cubicBezTo>
                    <a:cubicBezTo>
                      <a:pt x="4680180" y="2815423"/>
                      <a:pt x="4857519" y="3161786"/>
                      <a:pt x="5395075" y="3328041"/>
                    </a:cubicBezTo>
                    <a:cubicBezTo>
                      <a:pt x="5932631" y="3494296"/>
                      <a:pt x="7099183" y="3616216"/>
                      <a:pt x="7805765" y="3618987"/>
                    </a:cubicBezTo>
                    <a:cubicBezTo>
                      <a:pt x="8512347" y="3621758"/>
                      <a:pt x="9214772" y="3553871"/>
                      <a:pt x="9634565" y="3344667"/>
                    </a:cubicBezTo>
                    <a:cubicBezTo>
                      <a:pt x="10054358" y="3135463"/>
                      <a:pt x="10245551" y="2608990"/>
                      <a:pt x="10324522" y="2363765"/>
                    </a:cubicBezTo>
                    <a:cubicBezTo>
                      <a:pt x="10403493" y="2118540"/>
                      <a:pt x="10203987" y="1942587"/>
                      <a:pt x="10108391" y="1873314"/>
                    </a:cubicBezTo>
                    <a:cubicBezTo>
                      <a:pt x="10012795" y="1804041"/>
                      <a:pt x="9868708" y="1935660"/>
                      <a:pt x="9750944" y="1948129"/>
                    </a:cubicBezTo>
                    <a:cubicBezTo>
                      <a:pt x="9633180" y="1960598"/>
                      <a:pt x="9404580" y="1960598"/>
                      <a:pt x="9401809" y="1948129"/>
                    </a:cubicBezTo>
                    <a:cubicBezTo>
                      <a:pt x="9399038" y="1935660"/>
                      <a:pt x="9630409" y="1903794"/>
                      <a:pt x="9734318" y="1873314"/>
                    </a:cubicBezTo>
                    <a:cubicBezTo>
                      <a:pt x="9838227" y="1842834"/>
                      <a:pt x="10046046" y="1784645"/>
                      <a:pt x="10025264" y="1765249"/>
                    </a:cubicBezTo>
                    <a:cubicBezTo>
                      <a:pt x="10004482" y="1745853"/>
                      <a:pt x="9622096" y="1770791"/>
                      <a:pt x="9609627" y="1756936"/>
                    </a:cubicBezTo>
                    <a:cubicBezTo>
                      <a:pt x="9597158" y="1743081"/>
                      <a:pt x="9834071" y="1662725"/>
                      <a:pt x="9950449" y="1682121"/>
                    </a:cubicBezTo>
                    <a:cubicBezTo>
                      <a:pt x="10066827" y="1701517"/>
                      <a:pt x="10213685" y="1804041"/>
                      <a:pt x="10307896" y="1873314"/>
                    </a:cubicBezTo>
                    <a:cubicBezTo>
                      <a:pt x="10402107" y="1942587"/>
                      <a:pt x="10457526" y="2099143"/>
                      <a:pt x="10515715" y="2097758"/>
                    </a:cubicBezTo>
                    <a:cubicBezTo>
                      <a:pt x="10573904" y="2096373"/>
                      <a:pt x="10612697" y="1930117"/>
                      <a:pt x="10657031" y="1865001"/>
                    </a:cubicBezTo>
                    <a:cubicBezTo>
                      <a:pt x="10701365" y="1799885"/>
                      <a:pt x="10697209" y="1783259"/>
                      <a:pt x="10781722" y="1707059"/>
                    </a:cubicBezTo>
                    <a:cubicBezTo>
                      <a:pt x="10866235" y="1630859"/>
                      <a:pt x="11173805" y="1375936"/>
                      <a:pt x="11164107" y="1407801"/>
                    </a:cubicBezTo>
                    <a:cubicBezTo>
                      <a:pt x="11154409" y="1439666"/>
                      <a:pt x="10791420" y="1783259"/>
                      <a:pt x="10723533" y="1898252"/>
                    </a:cubicBezTo>
                    <a:cubicBezTo>
                      <a:pt x="10655646" y="2013245"/>
                      <a:pt x="10687511" y="2110227"/>
                      <a:pt x="10756784" y="2097758"/>
                    </a:cubicBezTo>
                    <a:cubicBezTo>
                      <a:pt x="10826057" y="2085289"/>
                      <a:pt x="11038031" y="1930118"/>
                      <a:pt x="11139169" y="1823438"/>
                    </a:cubicBezTo>
                    <a:cubicBezTo>
                      <a:pt x="11240307" y="1716758"/>
                      <a:pt x="11344217" y="1461834"/>
                      <a:pt x="11363613" y="1457678"/>
                    </a:cubicBezTo>
                    <a:cubicBezTo>
                      <a:pt x="11383009" y="1453521"/>
                      <a:pt x="11227838" y="1759706"/>
                      <a:pt x="11255547" y="1798499"/>
                    </a:cubicBezTo>
                    <a:cubicBezTo>
                      <a:pt x="11283256" y="1837292"/>
                      <a:pt x="11466136" y="1718143"/>
                      <a:pt x="11529867" y="1690434"/>
                    </a:cubicBezTo>
                    <a:cubicBezTo>
                      <a:pt x="11593598" y="1662725"/>
                      <a:pt x="11669798" y="1601765"/>
                      <a:pt x="11637933" y="1632245"/>
                    </a:cubicBezTo>
                    <a:cubicBezTo>
                      <a:pt x="11606068" y="1662725"/>
                      <a:pt x="11488304" y="1774947"/>
                      <a:pt x="11338675" y="1873314"/>
                    </a:cubicBezTo>
                    <a:cubicBezTo>
                      <a:pt x="11189046" y="1971681"/>
                      <a:pt x="10844067" y="2132395"/>
                      <a:pt x="10740158" y="2222449"/>
                    </a:cubicBezTo>
                    <a:cubicBezTo>
                      <a:pt x="10636249" y="2312503"/>
                      <a:pt x="10602998" y="2403943"/>
                      <a:pt x="10715220" y="2413641"/>
                    </a:cubicBezTo>
                    <a:cubicBezTo>
                      <a:pt x="10827442" y="2423339"/>
                      <a:pt x="11243078" y="2323587"/>
                      <a:pt x="11413489" y="2280638"/>
                    </a:cubicBezTo>
                    <a:cubicBezTo>
                      <a:pt x="11583900" y="2237689"/>
                      <a:pt x="11721060" y="2146249"/>
                      <a:pt x="11737685" y="2155947"/>
                    </a:cubicBezTo>
                    <a:cubicBezTo>
                      <a:pt x="11754310" y="2165645"/>
                      <a:pt x="11507700" y="2275096"/>
                      <a:pt x="11513242" y="2338827"/>
                    </a:cubicBezTo>
                    <a:cubicBezTo>
                      <a:pt x="11518784" y="2402558"/>
                      <a:pt x="11768165" y="2520321"/>
                      <a:pt x="11770936" y="2538332"/>
                    </a:cubicBezTo>
                    <a:cubicBezTo>
                      <a:pt x="11773707" y="2556343"/>
                      <a:pt x="11606067" y="2469059"/>
                      <a:pt x="11529867" y="2446892"/>
                    </a:cubicBezTo>
                    <a:cubicBezTo>
                      <a:pt x="11453667" y="2424725"/>
                      <a:pt x="11457823" y="2392860"/>
                      <a:pt x="11313736" y="2405329"/>
                    </a:cubicBezTo>
                    <a:cubicBezTo>
                      <a:pt x="11169649" y="2417798"/>
                      <a:pt x="10830213" y="2430267"/>
                      <a:pt x="10665344" y="2521707"/>
                    </a:cubicBezTo>
                    <a:cubicBezTo>
                      <a:pt x="10500475" y="2613147"/>
                      <a:pt x="10409035" y="2798798"/>
                      <a:pt x="10324522" y="2953969"/>
                    </a:cubicBezTo>
                    <a:cubicBezTo>
                      <a:pt x="10240009" y="3109140"/>
                      <a:pt x="10010023" y="3334969"/>
                      <a:pt x="10158267" y="3452732"/>
                    </a:cubicBezTo>
                    <a:cubicBezTo>
                      <a:pt x="10306511" y="3570495"/>
                      <a:pt x="10977071" y="3688259"/>
                      <a:pt x="11213984" y="3660550"/>
                    </a:cubicBezTo>
                    <a:cubicBezTo>
                      <a:pt x="11450897" y="3632841"/>
                      <a:pt x="11540951" y="3276780"/>
                      <a:pt x="11579744" y="3286478"/>
                    </a:cubicBezTo>
                    <a:cubicBezTo>
                      <a:pt x="11618537" y="3296176"/>
                      <a:pt x="11435657" y="3652237"/>
                      <a:pt x="11446740" y="3718739"/>
                    </a:cubicBezTo>
                    <a:cubicBezTo>
                      <a:pt x="11457824" y="3785241"/>
                      <a:pt x="11581129" y="3713198"/>
                      <a:pt x="11646245" y="3685489"/>
                    </a:cubicBezTo>
                    <a:cubicBezTo>
                      <a:pt x="11711361" y="3657780"/>
                      <a:pt x="11849907" y="3523391"/>
                      <a:pt x="11837438" y="3552485"/>
                    </a:cubicBezTo>
                    <a:cubicBezTo>
                      <a:pt x="11824969" y="3581579"/>
                      <a:pt x="11545107" y="3786627"/>
                      <a:pt x="11571431" y="3860056"/>
                    </a:cubicBezTo>
                    <a:cubicBezTo>
                      <a:pt x="11597755" y="3933485"/>
                      <a:pt x="11993995" y="3973663"/>
                      <a:pt x="11995380" y="3993059"/>
                    </a:cubicBezTo>
                    <a:cubicBezTo>
                      <a:pt x="11996765" y="4012455"/>
                      <a:pt x="11673955" y="3994445"/>
                      <a:pt x="11579744" y="3976434"/>
                    </a:cubicBezTo>
                    <a:cubicBezTo>
                      <a:pt x="11485533" y="3958423"/>
                      <a:pt x="11424573" y="3851743"/>
                      <a:pt x="11430115" y="3884994"/>
                    </a:cubicBezTo>
                    <a:cubicBezTo>
                      <a:pt x="11435657" y="3918245"/>
                      <a:pt x="11528482" y="4102510"/>
                      <a:pt x="11612995" y="4175939"/>
                    </a:cubicBezTo>
                    <a:cubicBezTo>
                      <a:pt x="11697508" y="4249368"/>
                      <a:pt x="11949660" y="4313100"/>
                      <a:pt x="11937191" y="4325569"/>
                    </a:cubicBezTo>
                    <a:cubicBezTo>
                      <a:pt x="11924722" y="4338038"/>
                      <a:pt x="11637933" y="4325569"/>
                      <a:pt x="11538180" y="4250754"/>
                    </a:cubicBezTo>
                    <a:cubicBezTo>
                      <a:pt x="11438427" y="4175939"/>
                      <a:pt x="11396864" y="3951495"/>
                      <a:pt x="11338675" y="3876681"/>
                    </a:cubicBezTo>
                    <a:cubicBezTo>
                      <a:pt x="11280486" y="3801867"/>
                      <a:pt x="11189045" y="3728438"/>
                      <a:pt x="11189045" y="3801867"/>
                    </a:cubicBezTo>
                    <a:cubicBezTo>
                      <a:pt x="11189045" y="3875296"/>
                      <a:pt x="11301268" y="4206420"/>
                      <a:pt x="11338675" y="4317256"/>
                    </a:cubicBezTo>
                    <a:cubicBezTo>
                      <a:pt x="11376082" y="4428092"/>
                      <a:pt x="11427344" y="4473812"/>
                      <a:pt x="11413489" y="4466885"/>
                    </a:cubicBezTo>
                    <a:cubicBezTo>
                      <a:pt x="11399634" y="4459958"/>
                      <a:pt x="11320663" y="4380986"/>
                      <a:pt x="11255547" y="4275692"/>
                    </a:cubicBezTo>
                    <a:cubicBezTo>
                      <a:pt x="11190431" y="4170398"/>
                      <a:pt x="11231995" y="3941798"/>
                      <a:pt x="11022791" y="3835118"/>
                    </a:cubicBezTo>
                    <a:cubicBezTo>
                      <a:pt x="10813587" y="3728438"/>
                      <a:pt x="10474151" y="3646696"/>
                      <a:pt x="10000325" y="3635612"/>
                    </a:cubicBezTo>
                    <a:cubicBezTo>
                      <a:pt x="9526500" y="3624528"/>
                      <a:pt x="8975089" y="3767231"/>
                      <a:pt x="8179838" y="3768616"/>
                    </a:cubicBezTo>
                    <a:cubicBezTo>
                      <a:pt x="7384587" y="3770001"/>
                      <a:pt x="5888296" y="3674405"/>
                      <a:pt x="5228820" y="3643925"/>
                    </a:cubicBezTo>
                    <a:cubicBezTo>
                      <a:pt x="4569344" y="3613445"/>
                      <a:pt x="4392005" y="3477671"/>
                      <a:pt x="4222980" y="3585736"/>
                    </a:cubicBezTo>
                    <a:cubicBezTo>
                      <a:pt x="4053955" y="3693801"/>
                      <a:pt x="4146780" y="3915474"/>
                      <a:pt x="4214667" y="4292318"/>
                    </a:cubicBezTo>
                    <a:cubicBezTo>
                      <a:pt x="4282554" y="4669162"/>
                      <a:pt x="4518082" y="5514289"/>
                      <a:pt x="4630304" y="5846798"/>
                    </a:cubicBezTo>
                    <a:cubicBezTo>
                      <a:pt x="4742526" y="6179307"/>
                      <a:pt x="4900467" y="6258278"/>
                      <a:pt x="4887998" y="6287372"/>
                    </a:cubicBezTo>
                    <a:cubicBezTo>
                      <a:pt x="4875529" y="6316466"/>
                      <a:pt x="4592896" y="5996427"/>
                      <a:pt x="4555489" y="6021365"/>
                    </a:cubicBezTo>
                    <a:cubicBezTo>
                      <a:pt x="4518082" y="6046303"/>
                      <a:pt x="4674639" y="6417605"/>
                      <a:pt x="4663555" y="6437001"/>
                    </a:cubicBezTo>
                    <a:cubicBezTo>
                      <a:pt x="4652471" y="6456397"/>
                      <a:pt x="4531936" y="6258277"/>
                      <a:pt x="4488987" y="6137743"/>
                    </a:cubicBezTo>
                    <a:cubicBezTo>
                      <a:pt x="4446038" y="6017209"/>
                      <a:pt x="4454351" y="5867579"/>
                      <a:pt x="4405860" y="5713794"/>
                    </a:cubicBezTo>
                    <a:cubicBezTo>
                      <a:pt x="4357369" y="5560009"/>
                      <a:pt x="4231293" y="5327252"/>
                      <a:pt x="4198042" y="5215030"/>
                    </a:cubicBezTo>
                    <a:cubicBezTo>
                      <a:pt x="4164791" y="5102808"/>
                      <a:pt x="4240991" y="5162383"/>
                      <a:pt x="4206355" y="5040463"/>
                    </a:cubicBezTo>
                    <a:cubicBezTo>
                      <a:pt x="4171719" y="4918543"/>
                      <a:pt x="4052569" y="4617899"/>
                      <a:pt x="3990224" y="4483510"/>
                    </a:cubicBezTo>
                    <a:cubicBezTo>
                      <a:pt x="3927879" y="4349121"/>
                      <a:pt x="3956973" y="4275693"/>
                      <a:pt x="3832282" y="4234129"/>
                    </a:cubicBezTo>
                    <a:cubicBezTo>
                      <a:pt x="3707591" y="4192566"/>
                      <a:pt x="3352914" y="4094198"/>
                      <a:pt x="3242078" y="4234129"/>
                    </a:cubicBezTo>
                    <a:cubicBezTo>
                      <a:pt x="3131242" y="4374060"/>
                      <a:pt x="3031490" y="4750903"/>
                      <a:pt x="3167264" y="5073714"/>
                    </a:cubicBezTo>
                    <a:cubicBezTo>
                      <a:pt x="3303039" y="5396525"/>
                      <a:pt x="3844751" y="5953478"/>
                      <a:pt x="4056725" y="6170994"/>
                    </a:cubicBezTo>
                    <a:cubicBezTo>
                      <a:pt x="4268699" y="6388510"/>
                      <a:pt x="4422486" y="6346947"/>
                      <a:pt x="4439111" y="6378812"/>
                    </a:cubicBezTo>
                    <a:cubicBezTo>
                      <a:pt x="4455736" y="6410677"/>
                      <a:pt x="4239605" y="6400980"/>
                      <a:pt x="4156478" y="6362187"/>
                    </a:cubicBezTo>
                    <a:cubicBezTo>
                      <a:pt x="4073351" y="6323394"/>
                      <a:pt x="3990223" y="6148827"/>
                      <a:pt x="3940347" y="6146056"/>
                    </a:cubicBezTo>
                    <a:cubicBezTo>
                      <a:pt x="3890471" y="6143285"/>
                      <a:pt x="3889085" y="6360801"/>
                      <a:pt x="3857220" y="6345561"/>
                    </a:cubicBezTo>
                    <a:cubicBezTo>
                      <a:pt x="3825355" y="6330321"/>
                      <a:pt x="3848908" y="6190391"/>
                      <a:pt x="3749155" y="6054616"/>
                    </a:cubicBezTo>
                    <a:cubicBezTo>
                      <a:pt x="3649402" y="5918842"/>
                      <a:pt x="3375082" y="5543383"/>
                      <a:pt x="3258704" y="5530914"/>
                    </a:cubicBezTo>
                    <a:cubicBezTo>
                      <a:pt x="3142326" y="5518445"/>
                      <a:pt x="3078594" y="5848183"/>
                      <a:pt x="3050885" y="5979801"/>
                    </a:cubicBezTo>
                    <a:cubicBezTo>
                      <a:pt x="3023176" y="6111419"/>
                      <a:pt x="3107689" y="6312310"/>
                      <a:pt x="3092449" y="6320623"/>
                    </a:cubicBezTo>
                    <a:cubicBezTo>
                      <a:pt x="3077209" y="6328936"/>
                      <a:pt x="2982998" y="6121118"/>
                      <a:pt x="2959445" y="6029678"/>
                    </a:cubicBezTo>
                    <a:cubicBezTo>
                      <a:pt x="2935892" y="5938238"/>
                      <a:pt x="2978842" y="5748430"/>
                      <a:pt x="2951133" y="5771983"/>
                    </a:cubicBezTo>
                    <a:cubicBezTo>
                      <a:pt x="2923424" y="5795536"/>
                      <a:pt x="2797347" y="6187619"/>
                      <a:pt x="2793191" y="6170994"/>
                    </a:cubicBezTo>
                    <a:cubicBezTo>
                      <a:pt x="2789035" y="6154369"/>
                      <a:pt x="2884631" y="5803848"/>
                      <a:pt x="2926195" y="5672230"/>
                    </a:cubicBezTo>
                    <a:cubicBezTo>
                      <a:pt x="2967759" y="5540612"/>
                      <a:pt x="3042573" y="5482423"/>
                      <a:pt x="3042573" y="5381285"/>
                    </a:cubicBezTo>
                    <a:cubicBezTo>
                      <a:pt x="3042573" y="5280147"/>
                      <a:pt x="2988541" y="5029379"/>
                      <a:pt x="2926195" y="5065401"/>
                    </a:cubicBezTo>
                    <a:cubicBezTo>
                      <a:pt x="2863849" y="5101423"/>
                      <a:pt x="2678198" y="5629281"/>
                      <a:pt x="2668500" y="5597416"/>
                    </a:cubicBezTo>
                    <a:cubicBezTo>
                      <a:pt x="2658802" y="5565551"/>
                      <a:pt x="2866620" y="5086183"/>
                      <a:pt x="2868005" y="4874209"/>
                    </a:cubicBezTo>
                    <a:cubicBezTo>
                      <a:pt x="2869390" y="4662235"/>
                      <a:pt x="2793191" y="4349122"/>
                      <a:pt x="2676813" y="4325569"/>
                    </a:cubicBezTo>
                    <a:cubicBezTo>
                      <a:pt x="2560435" y="4302016"/>
                      <a:pt x="2306896" y="4598503"/>
                      <a:pt x="2169736" y="4732892"/>
                    </a:cubicBezTo>
                    <a:cubicBezTo>
                      <a:pt x="2032576" y="4867281"/>
                      <a:pt x="1921740" y="4876979"/>
                      <a:pt x="1853853" y="5131903"/>
                    </a:cubicBezTo>
                    <a:cubicBezTo>
                      <a:pt x="1785966" y="5386827"/>
                      <a:pt x="1791508" y="6225027"/>
                      <a:pt x="1762413" y="6262434"/>
                    </a:cubicBezTo>
                    <a:cubicBezTo>
                      <a:pt x="1733318" y="6299841"/>
                      <a:pt x="1698681" y="5565551"/>
                      <a:pt x="1679285" y="5356347"/>
                    </a:cubicBezTo>
                    <a:cubicBezTo>
                      <a:pt x="1659889" y="5147143"/>
                      <a:pt x="1848311" y="4892219"/>
                      <a:pt x="1646035" y="5007212"/>
                    </a:cubicBezTo>
                    <a:cubicBezTo>
                      <a:pt x="1443759" y="5122205"/>
                      <a:pt x="631882" y="5929925"/>
                      <a:pt x="465627" y="6046303"/>
                    </a:cubicBezTo>
                    <a:cubicBezTo>
                      <a:pt x="299372" y="6162681"/>
                      <a:pt x="680372" y="5763670"/>
                      <a:pt x="648507" y="5705481"/>
                    </a:cubicBezTo>
                    <a:cubicBezTo>
                      <a:pt x="616642" y="5647292"/>
                      <a:pt x="246726" y="5716565"/>
                      <a:pt x="274435" y="5697169"/>
                    </a:cubicBezTo>
                    <a:cubicBezTo>
                      <a:pt x="302144" y="5677773"/>
                      <a:pt x="588933" y="5722107"/>
                      <a:pt x="814762" y="5589103"/>
                    </a:cubicBezTo>
                    <a:cubicBezTo>
                      <a:pt x="1040591" y="5456099"/>
                      <a:pt x="1434060" y="5093111"/>
                      <a:pt x="1629409" y="4899147"/>
                    </a:cubicBezTo>
                    <a:cubicBezTo>
                      <a:pt x="1824758" y="4705183"/>
                      <a:pt x="1855238" y="4562481"/>
                      <a:pt x="1986856" y="4425321"/>
                    </a:cubicBezTo>
                    <a:cubicBezTo>
                      <a:pt x="2118474" y="4288161"/>
                      <a:pt x="2349845" y="4216118"/>
                      <a:pt x="2419118" y="4076187"/>
                    </a:cubicBezTo>
                    <a:cubicBezTo>
                      <a:pt x="2488391" y="3936256"/>
                      <a:pt x="2489777" y="3700729"/>
                      <a:pt x="2402493" y="3585736"/>
                    </a:cubicBezTo>
                    <a:cubicBezTo>
                      <a:pt x="2315209" y="3470743"/>
                      <a:pt x="2101849" y="3394543"/>
                      <a:pt x="1895416" y="3386230"/>
                    </a:cubicBezTo>
                    <a:cubicBezTo>
                      <a:pt x="1688983" y="3377917"/>
                      <a:pt x="1370329" y="3409783"/>
                      <a:pt x="1163896" y="3535859"/>
                    </a:cubicBezTo>
                    <a:cubicBezTo>
                      <a:pt x="957463" y="3661936"/>
                      <a:pt x="726093" y="4080344"/>
                      <a:pt x="656820" y="4142689"/>
                    </a:cubicBezTo>
                    <a:cubicBezTo>
                      <a:pt x="587547" y="4205034"/>
                      <a:pt x="810606" y="3915474"/>
                      <a:pt x="748260" y="3909932"/>
                    </a:cubicBezTo>
                    <a:cubicBezTo>
                      <a:pt x="685914" y="3904390"/>
                      <a:pt x="234256" y="4175940"/>
                      <a:pt x="282747" y="4109438"/>
                    </a:cubicBezTo>
                    <a:cubicBezTo>
                      <a:pt x="331238" y="4042936"/>
                      <a:pt x="845241" y="3657779"/>
                      <a:pt x="1039205" y="3510921"/>
                    </a:cubicBezTo>
                    <a:cubicBezTo>
                      <a:pt x="1233169" y="3364063"/>
                      <a:pt x="1619711" y="3219976"/>
                      <a:pt x="1446529" y="3228289"/>
                    </a:cubicBezTo>
                    <a:cubicBezTo>
                      <a:pt x="1273347" y="3236602"/>
                      <a:pt x="12584" y="3582965"/>
                      <a:pt x="115" y="3560798"/>
                    </a:cubicBezTo>
                    <a:cubicBezTo>
                      <a:pt x="-12354" y="3538631"/>
                      <a:pt x="983788" y="3199194"/>
                      <a:pt x="1371715" y="3095285"/>
                    </a:cubicBezTo>
                    <a:cubicBezTo>
                      <a:pt x="1759642" y="2991376"/>
                      <a:pt x="2208529" y="3012157"/>
                      <a:pt x="2327678" y="2937343"/>
                    </a:cubicBezTo>
                    <a:cubicBezTo>
                      <a:pt x="2446827" y="2862529"/>
                      <a:pt x="2259791" y="2711514"/>
                      <a:pt x="2086609" y="2646398"/>
                    </a:cubicBezTo>
                    <a:cubicBezTo>
                      <a:pt x="1913427" y="2581282"/>
                      <a:pt x="1483936" y="2475987"/>
                      <a:pt x="1288587" y="2546645"/>
                    </a:cubicBezTo>
                    <a:cubicBezTo>
                      <a:pt x="1093238" y="2617303"/>
                      <a:pt x="967162" y="3019085"/>
                      <a:pt x="914515" y="3070347"/>
                    </a:cubicBezTo>
                    <a:cubicBezTo>
                      <a:pt x="861868" y="3121609"/>
                      <a:pt x="960235" y="2927645"/>
                      <a:pt x="972704" y="2854216"/>
                    </a:cubicBezTo>
                    <a:cubicBezTo>
                      <a:pt x="985173" y="2780787"/>
                      <a:pt x="1119562" y="2642241"/>
                      <a:pt x="989329" y="2629772"/>
                    </a:cubicBezTo>
                    <a:cubicBezTo>
                      <a:pt x="859096" y="2617303"/>
                      <a:pt x="228715" y="2809881"/>
                      <a:pt x="174682" y="2796027"/>
                    </a:cubicBezTo>
                    <a:close/>
                  </a:path>
                </a:pathLst>
              </a:custGeom>
              <a:solidFill>
                <a:schemeClr val="tx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6" name="フリーフォーム 10">
                <a:extLst>
                  <a:ext uri="{FF2B5EF4-FFF2-40B4-BE49-F238E27FC236}">
                    <a16:creationId xmlns:a16="http://schemas.microsoft.com/office/drawing/2014/main" id="{A99828BB-0B15-4C1F-A26B-109832792EB5}"/>
                  </a:ext>
                </a:extLst>
              </p:cNvPr>
              <p:cNvSpPr/>
              <p:nvPr/>
            </p:nvSpPr>
            <p:spPr>
              <a:xfrm rot="340256">
                <a:off x="5318623" y="3382835"/>
                <a:ext cx="1025825" cy="577699"/>
              </a:xfrm>
              <a:custGeom>
                <a:avLst/>
                <a:gdLst>
                  <a:gd name="connsiteX0" fmla="*/ 307237 w 1157078"/>
                  <a:gd name="connsiteY0" fmla="*/ 18407 h 651615"/>
                  <a:gd name="connsiteX1" fmla="*/ 24605 w 1157078"/>
                  <a:gd name="connsiteY1" fmla="*/ 84909 h 651615"/>
                  <a:gd name="connsiteX2" fmla="*/ 107732 w 1157078"/>
                  <a:gd name="connsiteY2" fmla="*/ 500545 h 651615"/>
                  <a:gd name="connsiteX3" fmla="*/ 847565 w 1157078"/>
                  <a:gd name="connsiteY3" fmla="*/ 650174 h 651615"/>
                  <a:gd name="connsiteX4" fmla="*/ 1063695 w 1157078"/>
                  <a:gd name="connsiteY4" fmla="*/ 542109 h 651615"/>
                  <a:gd name="connsiteX5" fmla="*/ 1105259 w 1157078"/>
                  <a:gd name="connsiteY5" fmla="*/ 51658 h 651615"/>
                  <a:gd name="connsiteX6" fmla="*/ 307237 w 1157078"/>
                  <a:gd name="connsiteY6" fmla="*/ 18407 h 651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7078" h="651615">
                    <a:moveTo>
                      <a:pt x="307237" y="18407"/>
                    </a:moveTo>
                    <a:cubicBezTo>
                      <a:pt x="127128" y="23949"/>
                      <a:pt x="57856" y="4553"/>
                      <a:pt x="24605" y="84909"/>
                    </a:cubicBezTo>
                    <a:cubicBezTo>
                      <a:pt x="-8646" y="165265"/>
                      <a:pt x="-29428" y="406334"/>
                      <a:pt x="107732" y="500545"/>
                    </a:cubicBezTo>
                    <a:cubicBezTo>
                      <a:pt x="244892" y="594756"/>
                      <a:pt x="688238" y="643247"/>
                      <a:pt x="847565" y="650174"/>
                    </a:cubicBezTo>
                    <a:cubicBezTo>
                      <a:pt x="1006892" y="657101"/>
                      <a:pt x="1020746" y="641862"/>
                      <a:pt x="1063695" y="542109"/>
                    </a:cubicBezTo>
                    <a:cubicBezTo>
                      <a:pt x="1106644" y="442356"/>
                      <a:pt x="1224408" y="138942"/>
                      <a:pt x="1105259" y="51658"/>
                    </a:cubicBezTo>
                    <a:cubicBezTo>
                      <a:pt x="986110" y="-35626"/>
                      <a:pt x="487346" y="12865"/>
                      <a:pt x="307237" y="18407"/>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7" name="フリーフォーム 11">
                <a:extLst>
                  <a:ext uri="{FF2B5EF4-FFF2-40B4-BE49-F238E27FC236}">
                    <a16:creationId xmlns:a16="http://schemas.microsoft.com/office/drawing/2014/main" id="{2CF29DBB-9FC9-4206-9CE5-362309A4CDAF}"/>
                  </a:ext>
                </a:extLst>
              </p:cNvPr>
              <p:cNvSpPr/>
              <p:nvPr/>
            </p:nvSpPr>
            <p:spPr>
              <a:xfrm>
                <a:off x="6415135" y="3479099"/>
                <a:ext cx="955962" cy="575832"/>
              </a:xfrm>
              <a:custGeom>
                <a:avLst/>
                <a:gdLst>
                  <a:gd name="connsiteX0" fmla="*/ 5844 w 1413235"/>
                  <a:gd name="connsiteY0" fmla="*/ 149721 h 502998"/>
                  <a:gd name="connsiteX1" fmla="*/ 413168 w 1413235"/>
                  <a:gd name="connsiteY1" fmla="*/ 92 h 502998"/>
                  <a:gd name="connsiteX2" fmla="*/ 1344193 w 1413235"/>
                  <a:gd name="connsiteY2" fmla="*/ 133095 h 502998"/>
                  <a:gd name="connsiteX3" fmla="*/ 1269379 w 1413235"/>
                  <a:gd name="connsiteY3" fmla="*/ 457292 h 502998"/>
                  <a:gd name="connsiteX4" fmla="*/ 670863 w 1413235"/>
                  <a:gd name="connsiteY4" fmla="*/ 498855 h 502998"/>
                  <a:gd name="connsiteX5" fmla="*/ 205350 w 1413235"/>
                  <a:gd name="connsiteY5" fmla="*/ 440666 h 502998"/>
                  <a:gd name="connsiteX6" fmla="*/ 5844 w 1413235"/>
                  <a:gd name="connsiteY6" fmla="*/ 149721 h 50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3235" h="502998">
                    <a:moveTo>
                      <a:pt x="5844" y="149721"/>
                    </a:moveTo>
                    <a:cubicBezTo>
                      <a:pt x="40480" y="76292"/>
                      <a:pt x="190110" y="2863"/>
                      <a:pt x="413168" y="92"/>
                    </a:cubicBezTo>
                    <a:cubicBezTo>
                      <a:pt x="636226" y="-2679"/>
                      <a:pt x="1201491" y="56895"/>
                      <a:pt x="1344193" y="133095"/>
                    </a:cubicBezTo>
                    <a:cubicBezTo>
                      <a:pt x="1486895" y="209295"/>
                      <a:pt x="1381601" y="396332"/>
                      <a:pt x="1269379" y="457292"/>
                    </a:cubicBezTo>
                    <a:cubicBezTo>
                      <a:pt x="1157157" y="518252"/>
                      <a:pt x="848201" y="501626"/>
                      <a:pt x="670863" y="498855"/>
                    </a:cubicBezTo>
                    <a:cubicBezTo>
                      <a:pt x="493525" y="496084"/>
                      <a:pt x="313415" y="497470"/>
                      <a:pt x="205350" y="440666"/>
                    </a:cubicBezTo>
                    <a:cubicBezTo>
                      <a:pt x="97285" y="383862"/>
                      <a:pt x="-28792" y="223150"/>
                      <a:pt x="5844" y="149721"/>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8" name="フリーフォーム 12">
                <a:extLst>
                  <a:ext uri="{FF2B5EF4-FFF2-40B4-BE49-F238E27FC236}">
                    <a16:creationId xmlns:a16="http://schemas.microsoft.com/office/drawing/2014/main" id="{73A31FB2-0C67-49BF-AF64-7C1A850B51D9}"/>
                  </a:ext>
                </a:extLst>
              </p:cNvPr>
              <p:cNvSpPr/>
              <p:nvPr/>
            </p:nvSpPr>
            <p:spPr>
              <a:xfrm rot="655293">
                <a:off x="7472918" y="3448527"/>
                <a:ext cx="1027675" cy="701689"/>
              </a:xfrm>
              <a:custGeom>
                <a:avLst/>
                <a:gdLst>
                  <a:gd name="connsiteX0" fmla="*/ 441545 w 1744374"/>
                  <a:gd name="connsiteY0" fmla="*/ 225198 h 923412"/>
                  <a:gd name="connsiteX1" fmla="*/ 1106563 w 1744374"/>
                  <a:gd name="connsiteY1" fmla="*/ 92194 h 923412"/>
                  <a:gd name="connsiteX2" fmla="*/ 1306068 w 1744374"/>
                  <a:gd name="connsiteY2" fmla="*/ 754 h 923412"/>
                  <a:gd name="connsiteX3" fmla="*/ 1663516 w 1744374"/>
                  <a:gd name="connsiteY3" fmla="*/ 142070 h 923412"/>
                  <a:gd name="connsiteX4" fmla="*/ 1638578 w 1744374"/>
                  <a:gd name="connsiteY4" fmla="*/ 782150 h 923412"/>
                  <a:gd name="connsiteX5" fmla="*/ 541298 w 1744374"/>
                  <a:gd name="connsiteY5" fmla="*/ 906841 h 923412"/>
                  <a:gd name="connsiteX6" fmla="*/ 970 w 1744374"/>
                  <a:gd name="connsiteY6" fmla="*/ 524456 h 923412"/>
                  <a:gd name="connsiteX7" fmla="*/ 441545 w 1744374"/>
                  <a:gd name="connsiteY7" fmla="*/ 225198 h 92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374" h="923412">
                    <a:moveTo>
                      <a:pt x="441545" y="225198"/>
                    </a:moveTo>
                    <a:cubicBezTo>
                      <a:pt x="625811" y="153154"/>
                      <a:pt x="962476" y="129601"/>
                      <a:pt x="1106563" y="92194"/>
                    </a:cubicBezTo>
                    <a:cubicBezTo>
                      <a:pt x="1250650" y="54787"/>
                      <a:pt x="1213243" y="-7559"/>
                      <a:pt x="1306068" y="754"/>
                    </a:cubicBezTo>
                    <a:cubicBezTo>
                      <a:pt x="1398893" y="9067"/>
                      <a:pt x="1608098" y="11837"/>
                      <a:pt x="1663516" y="142070"/>
                    </a:cubicBezTo>
                    <a:cubicBezTo>
                      <a:pt x="1718934" y="272303"/>
                      <a:pt x="1825614" y="654688"/>
                      <a:pt x="1638578" y="782150"/>
                    </a:cubicBezTo>
                    <a:cubicBezTo>
                      <a:pt x="1451542" y="909612"/>
                      <a:pt x="814232" y="949790"/>
                      <a:pt x="541298" y="906841"/>
                    </a:cubicBezTo>
                    <a:cubicBezTo>
                      <a:pt x="268364" y="863892"/>
                      <a:pt x="20366" y="636678"/>
                      <a:pt x="970" y="524456"/>
                    </a:cubicBezTo>
                    <a:cubicBezTo>
                      <a:pt x="-18426" y="412234"/>
                      <a:pt x="257279" y="297242"/>
                      <a:pt x="441545" y="225198"/>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9" name="フリーフォーム 14">
                <a:extLst>
                  <a:ext uri="{FF2B5EF4-FFF2-40B4-BE49-F238E27FC236}">
                    <a16:creationId xmlns:a16="http://schemas.microsoft.com/office/drawing/2014/main" id="{BAE75EA1-01AE-40DF-A43F-57FDB6F47E24}"/>
                  </a:ext>
                </a:extLst>
              </p:cNvPr>
              <p:cNvSpPr/>
              <p:nvPr/>
            </p:nvSpPr>
            <p:spPr>
              <a:xfrm rot="21402208">
                <a:off x="8662142" y="3465513"/>
                <a:ext cx="1141534" cy="557057"/>
              </a:xfrm>
              <a:custGeom>
                <a:avLst/>
                <a:gdLst>
                  <a:gd name="connsiteX0" fmla="*/ 75330 w 1141534"/>
                  <a:gd name="connsiteY0" fmla="*/ 50848 h 557057"/>
                  <a:gd name="connsiteX1" fmla="*/ 67017 w 1141534"/>
                  <a:gd name="connsiteY1" fmla="*/ 366731 h 557057"/>
                  <a:gd name="connsiteX2" fmla="*/ 233272 w 1141534"/>
                  <a:gd name="connsiteY2" fmla="*/ 549611 h 557057"/>
                  <a:gd name="connsiteX3" fmla="*/ 881665 w 1141534"/>
                  <a:gd name="connsiteY3" fmla="*/ 508048 h 557057"/>
                  <a:gd name="connsiteX4" fmla="*/ 1097796 w 1141534"/>
                  <a:gd name="connsiteY4" fmla="*/ 383357 h 557057"/>
                  <a:gd name="connsiteX5" fmla="*/ 1131047 w 1141534"/>
                  <a:gd name="connsiteY5" fmla="*/ 133975 h 557057"/>
                  <a:gd name="connsiteX6" fmla="*/ 964792 w 1141534"/>
                  <a:gd name="connsiteY6" fmla="*/ 9284 h 557057"/>
                  <a:gd name="connsiteX7" fmla="*/ 75330 w 1141534"/>
                  <a:gd name="connsiteY7" fmla="*/ 50848 h 55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534" h="557057">
                    <a:moveTo>
                      <a:pt x="75330" y="50848"/>
                    </a:moveTo>
                    <a:cubicBezTo>
                      <a:pt x="-74299" y="110422"/>
                      <a:pt x="40693" y="283604"/>
                      <a:pt x="67017" y="366731"/>
                    </a:cubicBezTo>
                    <a:cubicBezTo>
                      <a:pt x="93341" y="449858"/>
                      <a:pt x="97497" y="526058"/>
                      <a:pt x="233272" y="549611"/>
                    </a:cubicBezTo>
                    <a:cubicBezTo>
                      <a:pt x="369047" y="573164"/>
                      <a:pt x="737578" y="535757"/>
                      <a:pt x="881665" y="508048"/>
                    </a:cubicBezTo>
                    <a:cubicBezTo>
                      <a:pt x="1025752" y="480339"/>
                      <a:pt x="1056232" y="445702"/>
                      <a:pt x="1097796" y="383357"/>
                    </a:cubicBezTo>
                    <a:cubicBezTo>
                      <a:pt x="1139360" y="321012"/>
                      <a:pt x="1153214" y="196320"/>
                      <a:pt x="1131047" y="133975"/>
                    </a:cubicBezTo>
                    <a:cubicBezTo>
                      <a:pt x="1108880" y="71630"/>
                      <a:pt x="1137974" y="24524"/>
                      <a:pt x="964792" y="9284"/>
                    </a:cubicBezTo>
                    <a:cubicBezTo>
                      <a:pt x="791610" y="-5956"/>
                      <a:pt x="224959" y="-8726"/>
                      <a:pt x="75330" y="50848"/>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0" name="楕円 9">
                <a:extLst>
                  <a:ext uri="{FF2B5EF4-FFF2-40B4-BE49-F238E27FC236}">
                    <a16:creationId xmlns:a16="http://schemas.microsoft.com/office/drawing/2014/main" id="{F2A33200-1A4C-4D47-B6D3-0D75662437C9}"/>
                  </a:ext>
                </a:extLst>
              </p:cNvPr>
              <p:cNvSpPr/>
              <p:nvPr/>
            </p:nvSpPr>
            <p:spPr>
              <a:xfrm rot="1165481">
                <a:off x="2937349" y="3009303"/>
                <a:ext cx="1221971" cy="85228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lumMod val="85000"/>
                    </a:schemeClr>
                  </a:solidFill>
                </a:endParaRPr>
              </a:p>
            </p:txBody>
          </p:sp>
        </p:grpSp>
        <p:grpSp>
          <p:nvGrpSpPr>
            <p:cNvPr id="16" name="グループ化 15">
              <a:extLst>
                <a:ext uri="{FF2B5EF4-FFF2-40B4-BE49-F238E27FC236}">
                  <a16:creationId xmlns:a16="http://schemas.microsoft.com/office/drawing/2014/main" id="{490524D8-0331-4881-BF80-1ACF209BA6C3}"/>
                </a:ext>
              </a:extLst>
            </p:cNvPr>
            <p:cNvGrpSpPr/>
            <p:nvPr/>
          </p:nvGrpSpPr>
          <p:grpSpPr>
            <a:xfrm>
              <a:off x="710644" y="3060743"/>
              <a:ext cx="2400535" cy="2711810"/>
              <a:chOff x="2574882" y="555073"/>
              <a:chExt cx="2400535" cy="2711810"/>
            </a:xfrm>
          </p:grpSpPr>
          <p:sp>
            <p:nvSpPr>
              <p:cNvPr id="11" name="テキスト ボックス 10">
                <a:extLst>
                  <a:ext uri="{FF2B5EF4-FFF2-40B4-BE49-F238E27FC236}">
                    <a16:creationId xmlns:a16="http://schemas.microsoft.com/office/drawing/2014/main" id="{1D5DD8AB-E4E2-40A1-BF1C-D4BB09C3D390}"/>
                  </a:ext>
                </a:extLst>
              </p:cNvPr>
              <p:cNvSpPr txBox="1"/>
              <p:nvPr/>
            </p:nvSpPr>
            <p:spPr>
              <a:xfrm>
                <a:off x="4082978" y="1463874"/>
                <a:ext cx="702082" cy="400110"/>
              </a:xfrm>
              <a:prstGeom prst="rect">
                <a:avLst/>
              </a:prstGeom>
              <a:solidFill>
                <a:schemeClr val="bg1"/>
              </a:solidFill>
              <a:ln>
                <a:noFill/>
              </a:ln>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軸索</a:t>
                </a:r>
              </a:p>
            </p:txBody>
          </p:sp>
          <p:sp>
            <p:nvSpPr>
              <p:cNvPr id="12" name="テキスト ボックス 11">
                <a:extLst>
                  <a:ext uri="{FF2B5EF4-FFF2-40B4-BE49-F238E27FC236}">
                    <a16:creationId xmlns:a16="http://schemas.microsoft.com/office/drawing/2014/main" id="{70D6405B-9BC3-447B-8DCB-068FF53B3A50}"/>
                  </a:ext>
                </a:extLst>
              </p:cNvPr>
              <p:cNvSpPr txBox="1"/>
              <p:nvPr/>
            </p:nvSpPr>
            <p:spPr>
              <a:xfrm>
                <a:off x="2584965" y="2866773"/>
                <a:ext cx="955855" cy="400110"/>
              </a:xfrm>
              <a:prstGeom prst="rect">
                <a:avLst/>
              </a:prstGeom>
              <a:solidFill>
                <a:schemeClr val="bg1"/>
              </a:solidFill>
              <a:ln>
                <a:noFill/>
              </a:ln>
            </p:spPr>
            <p:txBody>
              <a:bodyPr wrap="square" rtlCol="0">
                <a:spAutoFit/>
              </a:bodyPr>
              <a:lstStyle/>
              <a:p>
                <a:r>
                  <a:rPr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細胞体</a:t>
                </a:r>
                <a:endPar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sp>
            <p:nvSpPr>
              <p:cNvPr id="13" name="テキスト ボックス 12">
                <a:extLst>
                  <a:ext uri="{FF2B5EF4-FFF2-40B4-BE49-F238E27FC236}">
                    <a16:creationId xmlns:a16="http://schemas.microsoft.com/office/drawing/2014/main" id="{DE01591F-2A02-4A50-BC5A-2C0E7B6A6C36}"/>
                  </a:ext>
                </a:extLst>
              </p:cNvPr>
              <p:cNvSpPr txBox="1"/>
              <p:nvPr/>
            </p:nvSpPr>
            <p:spPr>
              <a:xfrm>
                <a:off x="2574882" y="555073"/>
                <a:ext cx="1227847" cy="400110"/>
              </a:xfrm>
              <a:prstGeom prst="rect">
                <a:avLst/>
              </a:prstGeom>
              <a:solidFill>
                <a:schemeClr val="bg1"/>
              </a:solidFill>
              <a:ln>
                <a:noFill/>
              </a:ln>
            </p:spPr>
            <p:txBody>
              <a:bodyPr wrap="square" rtlCol="0">
                <a:spAutoFit/>
              </a:bodyPr>
              <a:lstStyle/>
              <a:p>
                <a:r>
                  <a:rPr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樹状突起</a:t>
                </a:r>
                <a:endPar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sp>
            <p:nvSpPr>
              <p:cNvPr id="14" name="テキスト ボックス 13">
                <a:extLst>
                  <a:ext uri="{FF2B5EF4-FFF2-40B4-BE49-F238E27FC236}">
                    <a16:creationId xmlns:a16="http://schemas.microsoft.com/office/drawing/2014/main" id="{36158AE7-2389-4E49-9A62-446A0305F515}"/>
                  </a:ext>
                </a:extLst>
              </p:cNvPr>
              <p:cNvSpPr txBox="1"/>
              <p:nvPr/>
            </p:nvSpPr>
            <p:spPr>
              <a:xfrm>
                <a:off x="3959206" y="812222"/>
                <a:ext cx="411873" cy="400110"/>
              </a:xfrm>
              <a:prstGeom prst="rect">
                <a:avLst/>
              </a:prstGeom>
              <a:solidFill>
                <a:schemeClr val="bg1"/>
              </a:solidFill>
              <a:ln>
                <a:noFill/>
              </a:ln>
            </p:spPr>
            <p:txBody>
              <a:bodyPr wrap="square" rtlCol="0">
                <a:spAutoFit/>
              </a:bodyPr>
              <a:lstStyle/>
              <a:p>
                <a:r>
                  <a:rPr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核</a:t>
                </a:r>
                <a:endPar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sp>
            <p:nvSpPr>
              <p:cNvPr id="15" name="テキスト ボックス 14">
                <a:extLst>
                  <a:ext uri="{FF2B5EF4-FFF2-40B4-BE49-F238E27FC236}">
                    <a16:creationId xmlns:a16="http://schemas.microsoft.com/office/drawing/2014/main" id="{AE008707-641A-4C6E-A5B4-16EFBC51659F}"/>
                  </a:ext>
                </a:extLst>
              </p:cNvPr>
              <p:cNvSpPr txBox="1"/>
              <p:nvPr/>
            </p:nvSpPr>
            <p:spPr>
              <a:xfrm>
                <a:off x="3715941" y="2505305"/>
                <a:ext cx="1259476" cy="400110"/>
              </a:xfrm>
              <a:prstGeom prst="rect">
                <a:avLst/>
              </a:prstGeom>
              <a:solidFill>
                <a:schemeClr val="bg1"/>
              </a:solidFill>
              <a:ln>
                <a:noFill/>
              </a:ln>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ミエリン鞘</a:t>
                </a:r>
              </a:p>
            </p:txBody>
          </p:sp>
        </p:grpSp>
        <p:cxnSp>
          <p:nvCxnSpPr>
            <p:cNvPr id="20" name="直線矢印コネクタ 19">
              <a:extLst>
                <a:ext uri="{FF2B5EF4-FFF2-40B4-BE49-F238E27FC236}">
                  <a16:creationId xmlns:a16="http://schemas.microsoft.com/office/drawing/2014/main" id="{BAFBA0FD-735B-425E-96D6-FBDD960F84AF}"/>
                </a:ext>
              </a:extLst>
            </p:cNvPr>
            <p:cNvCxnSpPr>
              <a:stCxn id="13" idx="2"/>
              <a:endCxn id="5" idx="22"/>
            </p:cNvCxnSpPr>
            <p:nvPr/>
          </p:nvCxnSpPr>
          <p:spPr>
            <a:xfrm>
              <a:off x="1324568" y="3460853"/>
              <a:ext cx="69419" cy="2602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9B0CCCAF-6AA6-4820-8E9A-D8A91103B509}"/>
                </a:ext>
              </a:extLst>
            </p:cNvPr>
            <p:cNvCxnSpPr>
              <a:cxnSpLocks/>
              <a:stCxn id="14" idx="2"/>
              <a:endCxn id="10" idx="0"/>
            </p:cNvCxnSpPr>
            <p:nvPr/>
          </p:nvCxnSpPr>
          <p:spPr>
            <a:xfrm flipH="1">
              <a:off x="1585342" y="3718002"/>
              <a:ext cx="715563" cy="7394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0FEBB0E4-3F97-4EC3-8A34-2DE8FF755ACA}"/>
                </a:ext>
              </a:extLst>
            </p:cNvPr>
            <p:cNvCxnSpPr>
              <a:cxnSpLocks/>
              <a:stCxn id="11" idx="2"/>
              <a:endCxn id="8" idx="6"/>
            </p:cNvCxnSpPr>
            <p:nvPr/>
          </p:nvCxnSpPr>
          <p:spPr>
            <a:xfrm flipH="1">
              <a:off x="2554137" y="4369654"/>
              <a:ext cx="15644" cy="270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52F444C9-955D-43FA-847F-7C2B8F591C77}"/>
                </a:ext>
              </a:extLst>
            </p:cNvPr>
            <p:cNvCxnSpPr>
              <a:cxnSpLocks/>
              <a:stCxn id="15" idx="0"/>
              <a:endCxn id="7" idx="4"/>
            </p:cNvCxnSpPr>
            <p:nvPr/>
          </p:nvCxnSpPr>
          <p:spPr>
            <a:xfrm flipH="1" flipV="1">
              <a:off x="2399276" y="4717721"/>
              <a:ext cx="82165" cy="293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C2D00B73-43FD-4E61-8DF8-C3D5868AADCB}"/>
                </a:ext>
              </a:extLst>
            </p:cNvPr>
            <p:cNvCxnSpPr>
              <a:cxnSpLocks/>
              <a:stCxn id="12" idx="0"/>
            </p:cNvCxnSpPr>
            <p:nvPr/>
          </p:nvCxnSpPr>
          <p:spPr>
            <a:xfrm flipV="1">
              <a:off x="1198655" y="4707381"/>
              <a:ext cx="228582" cy="6650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2" name="矢印: 下 101">
              <a:extLst>
                <a:ext uri="{FF2B5EF4-FFF2-40B4-BE49-F238E27FC236}">
                  <a16:creationId xmlns:a16="http://schemas.microsoft.com/office/drawing/2014/main" id="{84177FBA-A93B-4904-96F9-C29E3E399ABB}"/>
                </a:ext>
              </a:extLst>
            </p:cNvPr>
            <p:cNvSpPr/>
            <p:nvPr/>
          </p:nvSpPr>
          <p:spPr>
            <a:xfrm rot="17538294">
              <a:off x="806170" y="3876992"/>
              <a:ext cx="357081" cy="508138"/>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lumMod val="85000"/>
                  </a:schemeClr>
                </a:solidFill>
              </a:endParaRPr>
            </a:p>
          </p:txBody>
        </p:sp>
        <p:sp>
          <p:nvSpPr>
            <p:cNvPr id="129" name="矢印: 下 128">
              <a:extLst>
                <a:ext uri="{FF2B5EF4-FFF2-40B4-BE49-F238E27FC236}">
                  <a16:creationId xmlns:a16="http://schemas.microsoft.com/office/drawing/2014/main" id="{6EC98141-439B-4D21-AAC9-F6FB10F58294}"/>
                </a:ext>
              </a:extLst>
            </p:cNvPr>
            <p:cNvSpPr/>
            <p:nvPr/>
          </p:nvSpPr>
          <p:spPr>
            <a:xfrm rot="16200000">
              <a:off x="796243" y="4290391"/>
              <a:ext cx="357081" cy="508138"/>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30" name="矢印: 下 129">
              <a:extLst>
                <a:ext uri="{FF2B5EF4-FFF2-40B4-BE49-F238E27FC236}">
                  <a16:creationId xmlns:a16="http://schemas.microsoft.com/office/drawing/2014/main" id="{D748F005-32E6-4F11-8999-7DBB71B5BE84}"/>
                </a:ext>
              </a:extLst>
            </p:cNvPr>
            <p:cNvSpPr/>
            <p:nvPr/>
          </p:nvSpPr>
          <p:spPr>
            <a:xfrm rot="14091507">
              <a:off x="857178" y="4735212"/>
              <a:ext cx="357081" cy="508138"/>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31" name="テキスト ボックス 130">
              <a:extLst>
                <a:ext uri="{FF2B5EF4-FFF2-40B4-BE49-F238E27FC236}">
                  <a16:creationId xmlns:a16="http://schemas.microsoft.com/office/drawing/2014/main" id="{EA7CAA6F-F296-47AB-B1CC-F57A50339A87}"/>
                </a:ext>
              </a:extLst>
            </p:cNvPr>
            <p:cNvSpPr txBox="1"/>
            <p:nvPr/>
          </p:nvSpPr>
          <p:spPr>
            <a:xfrm>
              <a:off x="68778" y="3584228"/>
              <a:ext cx="1222491" cy="400110"/>
            </a:xfrm>
            <a:prstGeom prst="rect">
              <a:avLst/>
            </a:prstGeom>
            <a:noFill/>
            <a:ln>
              <a:noFill/>
            </a:ln>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電気信号</a:t>
              </a:r>
            </a:p>
          </p:txBody>
        </p:sp>
      </p:grpSp>
      <p:sp>
        <p:nvSpPr>
          <p:cNvPr id="3" name="テキスト ボックス 2">
            <a:extLst>
              <a:ext uri="{FF2B5EF4-FFF2-40B4-BE49-F238E27FC236}">
                <a16:creationId xmlns:a16="http://schemas.microsoft.com/office/drawing/2014/main" id="{DA939BFD-BF84-498B-873D-C573108FFED3}"/>
              </a:ext>
            </a:extLst>
          </p:cNvPr>
          <p:cNvSpPr txBox="1"/>
          <p:nvPr/>
        </p:nvSpPr>
        <p:spPr>
          <a:xfrm>
            <a:off x="868290" y="602602"/>
            <a:ext cx="8015595" cy="400110"/>
          </a:xfrm>
          <a:prstGeom prst="rect">
            <a:avLst/>
          </a:prstGeom>
          <a:noFill/>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人間の脳内には、ニューロンと呼ばれる信号伝達に特化した細胞がある。</a:t>
            </a:r>
          </a:p>
        </p:txBody>
      </p:sp>
      <p:sp>
        <p:nvSpPr>
          <p:cNvPr id="18" name="テキスト ボックス 17">
            <a:extLst>
              <a:ext uri="{FF2B5EF4-FFF2-40B4-BE49-F238E27FC236}">
                <a16:creationId xmlns:a16="http://schemas.microsoft.com/office/drawing/2014/main" id="{A0D9A9A6-C775-4BEA-9536-11ECAC9A73A6}"/>
              </a:ext>
            </a:extLst>
          </p:cNvPr>
          <p:cNvSpPr txBox="1"/>
          <p:nvPr/>
        </p:nvSpPr>
        <p:spPr>
          <a:xfrm flipH="1">
            <a:off x="380908" y="4494496"/>
            <a:ext cx="4122771" cy="1846659"/>
          </a:xfrm>
          <a:prstGeom prst="rect">
            <a:avLst/>
          </a:prstGeom>
          <a:noFill/>
          <a:ln>
            <a:solidFill>
              <a:schemeClr val="tx1"/>
            </a:solidFill>
          </a:ln>
        </p:spPr>
        <p:txBody>
          <a:bodyPr wrap="square" rtlCol="0">
            <a:spAutoFit/>
          </a:bodyPr>
          <a:lstStyle/>
          <a:p>
            <a:pPr marL="342900" indent="-342900">
              <a:buFont typeface="Arial" panose="020B0604020202020204" pitchFamily="34" charset="0"/>
              <a:buChar char="•"/>
            </a:pPr>
            <a:r>
              <a:rPr kumimoji="1" lang="ja-JP" altLang="en-US" sz="2000" b="1" dirty="0">
                <a:solidFill>
                  <a:schemeClr val="tx1">
                    <a:lumMod val="85000"/>
                  </a:schemeClr>
                </a:solidFill>
                <a:latin typeface="ＭＳ Ｐゴシック" panose="020B0600070205080204" pitchFamily="50" charset="-128"/>
                <a:ea typeface="ＭＳ Ｐゴシック" panose="020B0600070205080204" pitchFamily="50" charset="-128"/>
              </a:rPr>
              <a:t>細胞体</a:t>
            </a:r>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a:t>
            </a:r>
            <a:endParaRPr kumimoji="1" lang="en-US" altLang="ja-JP" sz="2000" dirty="0">
              <a:solidFill>
                <a:schemeClr val="tx1">
                  <a:lumMod val="85000"/>
                </a:schemeClr>
              </a:solidFill>
              <a:latin typeface="ＭＳ Ｐゴシック" panose="020B0600070205080204" pitchFamily="50" charset="-128"/>
              <a:ea typeface="ＭＳ Ｐゴシック" panose="020B0600070205080204" pitchFamily="50" charset="-128"/>
            </a:endParaRPr>
          </a:p>
          <a:p>
            <a:pPr lvl="1"/>
            <a:r>
              <a:rPr kumimoji="1" lang="ja-JP" altLang="en-US" dirty="0">
                <a:solidFill>
                  <a:schemeClr val="tx1">
                    <a:lumMod val="85000"/>
                  </a:schemeClr>
                </a:solidFill>
                <a:latin typeface="ＭＳ Ｐゴシック" panose="020B0600070205080204" pitchFamily="50" charset="-128"/>
                <a:ea typeface="ＭＳ Ｐゴシック" panose="020B0600070205080204" pitchFamily="50" charset="-128"/>
              </a:rPr>
              <a:t>ニューロン本体</a:t>
            </a:r>
            <a:endParaRPr kumimoji="1" lang="en-US" altLang="ja-JP" dirty="0">
              <a:solidFill>
                <a:schemeClr val="tx1">
                  <a:lumMod val="85000"/>
                </a:schemeClr>
              </a:solidFill>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kumimoji="1" lang="ja-JP" altLang="en-US" sz="2000" b="1" dirty="0">
                <a:solidFill>
                  <a:schemeClr val="tx1">
                    <a:lumMod val="85000"/>
                  </a:schemeClr>
                </a:solidFill>
                <a:latin typeface="ＭＳ Ｐゴシック" panose="020B0600070205080204" pitchFamily="50" charset="-128"/>
                <a:ea typeface="ＭＳ Ｐゴシック" panose="020B0600070205080204" pitchFamily="50" charset="-128"/>
              </a:rPr>
              <a:t>軸索</a:t>
            </a:r>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a:t>
            </a:r>
            <a:endParaRPr kumimoji="1" lang="en-US" altLang="ja-JP" sz="2000" dirty="0">
              <a:solidFill>
                <a:schemeClr val="tx1">
                  <a:lumMod val="85000"/>
                </a:schemeClr>
              </a:solidFill>
              <a:latin typeface="ＭＳ Ｐゴシック" panose="020B0600070205080204" pitchFamily="50" charset="-128"/>
              <a:ea typeface="ＭＳ Ｐゴシック" panose="020B0600070205080204" pitchFamily="50" charset="-128"/>
            </a:endParaRPr>
          </a:p>
          <a:p>
            <a:r>
              <a:rPr kumimoji="1" lang="en-US" altLang="ja-JP" dirty="0">
                <a:solidFill>
                  <a:schemeClr val="tx1">
                    <a:lumMod val="85000"/>
                  </a:schemeClr>
                </a:solidFill>
                <a:latin typeface="ＭＳ Ｐゴシック" panose="020B0600070205080204" pitchFamily="50" charset="-128"/>
                <a:ea typeface="ＭＳ Ｐゴシック" panose="020B0600070205080204" pitchFamily="50" charset="-128"/>
              </a:rPr>
              <a:t>	</a:t>
            </a:r>
            <a:r>
              <a:rPr kumimoji="1" lang="ja-JP" altLang="en-US" dirty="0">
                <a:solidFill>
                  <a:schemeClr val="tx1">
                    <a:lumMod val="85000"/>
                  </a:schemeClr>
                </a:solidFill>
                <a:latin typeface="ＭＳ Ｐゴシック" panose="020B0600070205080204" pitchFamily="50" charset="-128"/>
                <a:ea typeface="ＭＳ Ｐゴシック" panose="020B0600070205080204" pitchFamily="50" charset="-128"/>
              </a:rPr>
              <a:t>他のニューロンへ信号を送る</a:t>
            </a:r>
            <a:endParaRPr kumimoji="1" lang="en-US" altLang="ja-JP" dirty="0">
              <a:solidFill>
                <a:schemeClr val="tx1">
                  <a:lumMod val="85000"/>
                </a:schemeClr>
              </a:solidFill>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kumimoji="1" lang="ja-JP" altLang="en-US" sz="2000" b="1" dirty="0">
                <a:solidFill>
                  <a:schemeClr val="tx1">
                    <a:lumMod val="85000"/>
                  </a:schemeClr>
                </a:solidFill>
                <a:latin typeface="ＭＳ Ｐゴシック" panose="020B0600070205080204" pitchFamily="50" charset="-128"/>
                <a:ea typeface="ＭＳ Ｐゴシック" panose="020B0600070205080204" pitchFamily="50" charset="-128"/>
              </a:rPr>
              <a:t>樹上突起</a:t>
            </a:r>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a:t>
            </a:r>
            <a:endParaRPr kumimoji="1" lang="en-US" altLang="ja-JP" sz="2000" dirty="0">
              <a:solidFill>
                <a:schemeClr val="tx1">
                  <a:lumMod val="85000"/>
                </a:schemeClr>
              </a:solidFill>
              <a:latin typeface="ＭＳ Ｐゴシック" panose="020B0600070205080204" pitchFamily="50" charset="-128"/>
              <a:ea typeface="ＭＳ Ｐゴシック" panose="020B0600070205080204" pitchFamily="50" charset="-128"/>
            </a:endParaRPr>
          </a:p>
          <a:p>
            <a:r>
              <a:rPr kumimoji="1" lang="en-US" altLang="ja-JP" dirty="0">
                <a:solidFill>
                  <a:schemeClr val="tx1">
                    <a:lumMod val="85000"/>
                  </a:schemeClr>
                </a:solidFill>
                <a:latin typeface="ＭＳ Ｐゴシック" panose="020B0600070205080204" pitchFamily="50" charset="-128"/>
                <a:ea typeface="ＭＳ Ｐゴシック" panose="020B0600070205080204" pitchFamily="50" charset="-128"/>
              </a:rPr>
              <a:t>	</a:t>
            </a:r>
            <a:r>
              <a:rPr kumimoji="1" lang="ja-JP" altLang="en-US" dirty="0">
                <a:solidFill>
                  <a:schemeClr val="tx1">
                    <a:lumMod val="85000"/>
                  </a:schemeClr>
                </a:solidFill>
                <a:latin typeface="ＭＳ Ｐゴシック" panose="020B0600070205080204" pitchFamily="50" charset="-128"/>
                <a:ea typeface="ＭＳ Ｐゴシック" panose="020B0600070205080204" pitchFamily="50" charset="-128"/>
              </a:rPr>
              <a:t>他のニューロンから信号を受け取る</a:t>
            </a:r>
          </a:p>
        </p:txBody>
      </p:sp>
      <p:sp>
        <p:nvSpPr>
          <p:cNvPr id="44" name="四角形: 角を丸くする 43">
            <a:extLst>
              <a:ext uri="{FF2B5EF4-FFF2-40B4-BE49-F238E27FC236}">
                <a16:creationId xmlns:a16="http://schemas.microsoft.com/office/drawing/2014/main" id="{2EC913E7-46F2-4818-9393-9A22DDBD1041}"/>
              </a:ext>
            </a:extLst>
          </p:cNvPr>
          <p:cNvSpPr/>
          <p:nvPr/>
        </p:nvSpPr>
        <p:spPr>
          <a:xfrm>
            <a:off x="262920" y="1155583"/>
            <a:ext cx="4309080" cy="3137071"/>
          </a:xfrm>
          <a:prstGeom prst="roundRect">
            <a:avLst>
              <a:gd name="adj" fmla="val 426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7" name="図 76">
            <a:extLst>
              <a:ext uri="{FF2B5EF4-FFF2-40B4-BE49-F238E27FC236}">
                <a16:creationId xmlns:a16="http://schemas.microsoft.com/office/drawing/2014/main" id="{C0CED0C1-074D-489D-9C0C-B36F01342A6A}"/>
              </a:ext>
            </a:extLst>
          </p:cNvPr>
          <p:cNvPicPr>
            <a:picLocks noChangeAspect="1"/>
          </p:cNvPicPr>
          <p:nvPr/>
        </p:nvPicPr>
        <p:blipFill rotWithShape="1">
          <a:blip r:embed="rId3"/>
          <a:srcRect t="-1" r="71319" b="769"/>
          <a:stretch/>
        </p:blipFill>
        <p:spPr>
          <a:xfrm>
            <a:off x="7743496" y="2127428"/>
            <a:ext cx="927080" cy="1727040"/>
          </a:xfrm>
          <a:prstGeom prst="rect">
            <a:avLst/>
          </a:prstGeom>
        </p:spPr>
      </p:pic>
      <p:grpSp>
        <p:nvGrpSpPr>
          <p:cNvPr id="78" name="グループ化 77">
            <a:extLst>
              <a:ext uri="{FF2B5EF4-FFF2-40B4-BE49-F238E27FC236}">
                <a16:creationId xmlns:a16="http://schemas.microsoft.com/office/drawing/2014/main" id="{B55AE157-5715-4641-B689-36CD2686C3FD}"/>
              </a:ext>
            </a:extLst>
          </p:cNvPr>
          <p:cNvGrpSpPr/>
          <p:nvPr/>
        </p:nvGrpSpPr>
        <p:grpSpPr>
          <a:xfrm>
            <a:off x="5205398" y="2159502"/>
            <a:ext cx="3071355" cy="1648499"/>
            <a:chOff x="166140" y="138366"/>
            <a:chExt cx="11995384" cy="6438325"/>
          </a:xfrm>
        </p:grpSpPr>
        <p:sp>
          <p:nvSpPr>
            <p:cNvPr id="103" name="フリーフォーム 13">
              <a:extLst>
                <a:ext uri="{FF2B5EF4-FFF2-40B4-BE49-F238E27FC236}">
                  <a16:creationId xmlns:a16="http://schemas.microsoft.com/office/drawing/2014/main" id="{7BCDE8FF-31B0-4028-9C4C-6565466DCB0F}"/>
                </a:ext>
              </a:extLst>
            </p:cNvPr>
            <p:cNvSpPr/>
            <p:nvPr/>
          </p:nvSpPr>
          <p:spPr>
            <a:xfrm>
              <a:off x="166140" y="138366"/>
              <a:ext cx="11995384" cy="6438325"/>
            </a:xfrm>
            <a:custGeom>
              <a:avLst/>
              <a:gdLst>
                <a:gd name="connsiteX0" fmla="*/ 174682 w 11995384"/>
                <a:gd name="connsiteY0" fmla="*/ 2796027 h 6438325"/>
                <a:gd name="connsiteX1" fmla="*/ 665133 w 11995384"/>
                <a:gd name="connsiteY1" fmla="*/ 2546645 h 6438325"/>
                <a:gd name="connsiteX2" fmla="*/ 1429904 w 11995384"/>
                <a:gd name="connsiteY2" fmla="*/ 2430267 h 6438325"/>
                <a:gd name="connsiteX3" fmla="*/ 2419118 w 11995384"/>
                <a:gd name="connsiteY3" fmla="*/ 2530019 h 6438325"/>
                <a:gd name="connsiteX4" fmla="*/ 2452369 w 11995384"/>
                <a:gd name="connsiteY4" fmla="*/ 2388703 h 6438325"/>
                <a:gd name="connsiteX5" fmla="*/ 1712536 w 11995384"/>
                <a:gd name="connsiteY5" fmla="*/ 1914878 h 6438325"/>
                <a:gd name="connsiteX6" fmla="*/ 789824 w 11995384"/>
                <a:gd name="connsiteY6" fmla="*/ 1831750 h 6438325"/>
                <a:gd name="connsiteX7" fmla="*/ 315998 w 11995384"/>
                <a:gd name="connsiteY7" fmla="*/ 1948129 h 6438325"/>
                <a:gd name="connsiteX8" fmla="*/ 573693 w 11995384"/>
                <a:gd name="connsiteY8" fmla="*/ 1781874 h 6438325"/>
                <a:gd name="connsiteX9" fmla="*/ 748260 w 11995384"/>
                <a:gd name="connsiteY9" fmla="*/ 1756936 h 6438325"/>
                <a:gd name="connsiteX10" fmla="*/ 582005 w 11995384"/>
                <a:gd name="connsiteY10" fmla="*/ 1682121 h 6438325"/>
                <a:gd name="connsiteX11" fmla="*/ 324311 w 11995384"/>
                <a:gd name="connsiteY11" fmla="*/ 1715372 h 6438325"/>
                <a:gd name="connsiteX12" fmla="*/ 482253 w 11995384"/>
                <a:gd name="connsiteY12" fmla="*/ 1623932 h 6438325"/>
                <a:gd name="connsiteX13" fmla="*/ 764885 w 11995384"/>
                <a:gd name="connsiteY13" fmla="*/ 1640558 h 6438325"/>
                <a:gd name="connsiteX14" fmla="*/ 1621096 w 11995384"/>
                <a:gd name="connsiteY14" fmla="*/ 1748623 h 6438325"/>
                <a:gd name="connsiteX15" fmla="*/ 2435744 w 11995384"/>
                <a:gd name="connsiteY15" fmla="*/ 1964754 h 6438325"/>
                <a:gd name="connsiteX16" fmla="*/ 1787351 w 11995384"/>
                <a:gd name="connsiteY16" fmla="*/ 834223 h 6438325"/>
                <a:gd name="connsiteX17" fmla="*/ 2527184 w 11995384"/>
                <a:gd name="connsiteY17" fmla="*/ 1823438 h 6438325"/>
                <a:gd name="connsiteX18" fmla="*/ 2942820 w 11995384"/>
                <a:gd name="connsiteY18" fmla="*/ 1998005 h 6438325"/>
                <a:gd name="connsiteX19" fmla="*/ 2843067 w 11995384"/>
                <a:gd name="connsiteY19" fmla="*/ 1224921 h 6438325"/>
                <a:gd name="connsiteX20" fmla="*/ 2360929 w 11995384"/>
                <a:gd name="connsiteY20" fmla="*/ 27889 h 6438325"/>
                <a:gd name="connsiteX21" fmla="*/ 2618624 w 11995384"/>
                <a:gd name="connsiteY21" fmla="*/ 352085 h 6438325"/>
                <a:gd name="connsiteX22" fmla="*/ 2776565 w 11995384"/>
                <a:gd name="connsiteY22" fmla="*/ 19576 h 6438325"/>
                <a:gd name="connsiteX23" fmla="*/ 2743315 w 11995384"/>
                <a:gd name="connsiteY23" fmla="*/ 526652 h 6438325"/>
                <a:gd name="connsiteX24" fmla="*/ 3067511 w 11995384"/>
                <a:gd name="connsiteY24" fmla="*/ 1108543 h 6438325"/>
                <a:gd name="connsiteX25" fmla="*/ 3366769 w 11995384"/>
                <a:gd name="connsiteY25" fmla="*/ 850849 h 6438325"/>
                <a:gd name="connsiteX26" fmla="*/ 3150638 w 11995384"/>
                <a:gd name="connsiteY26" fmla="*/ 659656 h 6438325"/>
                <a:gd name="connsiteX27" fmla="*/ 3491460 w 11995384"/>
                <a:gd name="connsiteY27" fmla="*/ 767721 h 6438325"/>
                <a:gd name="connsiteX28" fmla="*/ 3749155 w 11995384"/>
                <a:gd name="connsiteY28" fmla="*/ 584841 h 6438325"/>
                <a:gd name="connsiteX29" fmla="*/ 3192202 w 11995384"/>
                <a:gd name="connsiteY29" fmla="*/ 1316361 h 6438325"/>
                <a:gd name="connsiteX30" fmla="*/ 3175576 w 11995384"/>
                <a:gd name="connsiteY30" fmla="*/ 1998005 h 6438325"/>
                <a:gd name="connsiteX31" fmla="*/ 3732529 w 11995384"/>
                <a:gd name="connsiteY31" fmla="*/ 2114383 h 6438325"/>
                <a:gd name="connsiteX32" fmla="*/ 4247918 w 11995384"/>
                <a:gd name="connsiteY32" fmla="*/ 443525 h 6438325"/>
                <a:gd name="connsiteX33" fmla="*/ 4222980 w 11995384"/>
                <a:gd name="connsiteY33" fmla="*/ 701219 h 6438325"/>
                <a:gd name="connsiteX34" fmla="*/ 4031787 w 11995384"/>
                <a:gd name="connsiteY34" fmla="*/ 1773561 h 6438325"/>
                <a:gd name="connsiteX35" fmla="*/ 4464049 w 11995384"/>
                <a:gd name="connsiteY35" fmla="*/ 1357925 h 6438325"/>
                <a:gd name="connsiteX36" fmla="*/ 4605365 w 11995384"/>
                <a:gd name="connsiteY36" fmla="*/ 651343 h 6438325"/>
                <a:gd name="connsiteX37" fmla="*/ 4605365 w 11995384"/>
                <a:gd name="connsiteY37" fmla="*/ 1091918 h 6438325"/>
                <a:gd name="connsiteX38" fmla="*/ 4472362 w 11995384"/>
                <a:gd name="connsiteY38" fmla="*/ 1515867 h 6438325"/>
                <a:gd name="connsiteX39" fmla="*/ 3965285 w 11995384"/>
                <a:gd name="connsiteY39" fmla="*/ 2155947 h 6438325"/>
                <a:gd name="connsiteX40" fmla="*/ 4040100 w 11995384"/>
                <a:gd name="connsiteY40" fmla="*/ 2355452 h 6438325"/>
                <a:gd name="connsiteX41" fmla="*/ 4331045 w 11995384"/>
                <a:gd name="connsiteY41" fmla="*/ 2363765 h 6438325"/>
                <a:gd name="connsiteX42" fmla="*/ 4663555 w 11995384"/>
                <a:gd name="connsiteY42" fmla="*/ 1956441 h 6438325"/>
                <a:gd name="connsiteX43" fmla="*/ 4863060 w 11995384"/>
                <a:gd name="connsiteY43" fmla="*/ 1698747 h 6438325"/>
                <a:gd name="connsiteX44" fmla="*/ 4996064 w 11995384"/>
                <a:gd name="connsiteY44" fmla="*/ 1042041 h 6438325"/>
                <a:gd name="connsiteX45" fmla="*/ 4954500 w 11995384"/>
                <a:gd name="connsiteY45" fmla="*/ 1740310 h 6438325"/>
                <a:gd name="connsiteX46" fmla="*/ 5336885 w 11995384"/>
                <a:gd name="connsiteY46" fmla="*/ 1075292 h 6438325"/>
                <a:gd name="connsiteX47" fmla="*/ 5012689 w 11995384"/>
                <a:gd name="connsiteY47" fmla="*/ 1831750 h 6438325"/>
                <a:gd name="connsiteX48" fmla="*/ 4846435 w 11995384"/>
                <a:gd name="connsiteY48" fmla="*/ 2047881 h 6438325"/>
                <a:gd name="connsiteX49" fmla="*/ 5428325 w 11995384"/>
                <a:gd name="connsiteY49" fmla="*/ 1989692 h 6438325"/>
                <a:gd name="connsiteX50" fmla="*/ 4796558 w 11995384"/>
                <a:gd name="connsiteY50" fmla="*/ 2164259 h 6438325"/>
                <a:gd name="connsiteX51" fmla="*/ 4580427 w 11995384"/>
                <a:gd name="connsiteY51" fmla="*/ 2621459 h 6438325"/>
                <a:gd name="connsiteX52" fmla="*/ 5395075 w 11995384"/>
                <a:gd name="connsiteY52" fmla="*/ 3328041 h 6438325"/>
                <a:gd name="connsiteX53" fmla="*/ 7805765 w 11995384"/>
                <a:gd name="connsiteY53" fmla="*/ 3618987 h 6438325"/>
                <a:gd name="connsiteX54" fmla="*/ 9634565 w 11995384"/>
                <a:gd name="connsiteY54" fmla="*/ 3344667 h 6438325"/>
                <a:gd name="connsiteX55" fmla="*/ 10324522 w 11995384"/>
                <a:gd name="connsiteY55" fmla="*/ 2363765 h 6438325"/>
                <a:gd name="connsiteX56" fmla="*/ 10108391 w 11995384"/>
                <a:gd name="connsiteY56" fmla="*/ 1873314 h 6438325"/>
                <a:gd name="connsiteX57" fmla="*/ 9750944 w 11995384"/>
                <a:gd name="connsiteY57" fmla="*/ 1948129 h 6438325"/>
                <a:gd name="connsiteX58" fmla="*/ 9401809 w 11995384"/>
                <a:gd name="connsiteY58" fmla="*/ 1948129 h 6438325"/>
                <a:gd name="connsiteX59" fmla="*/ 9734318 w 11995384"/>
                <a:gd name="connsiteY59" fmla="*/ 1873314 h 6438325"/>
                <a:gd name="connsiteX60" fmla="*/ 10025264 w 11995384"/>
                <a:gd name="connsiteY60" fmla="*/ 1765249 h 6438325"/>
                <a:gd name="connsiteX61" fmla="*/ 9609627 w 11995384"/>
                <a:gd name="connsiteY61" fmla="*/ 1756936 h 6438325"/>
                <a:gd name="connsiteX62" fmla="*/ 9950449 w 11995384"/>
                <a:gd name="connsiteY62" fmla="*/ 1682121 h 6438325"/>
                <a:gd name="connsiteX63" fmla="*/ 10307896 w 11995384"/>
                <a:gd name="connsiteY63" fmla="*/ 1873314 h 6438325"/>
                <a:gd name="connsiteX64" fmla="*/ 10515715 w 11995384"/>
                <a:gd name="connsiteY64" fmla="*/ 2097758 h 6438325"/>
                <a:gd name="connsiteX65" fmla="*/ 10657031 w 11995384"/>
                <a:gd name="connsiteY65" fmla="*/ 1865001 h 6438325"/>
                <a:gd name="connsiteX66" fmla="*/ 10781722 w 11995384"/>
                <a:gd name="connsiteY66" fmla="*/ 1707059 h 6438325"/>
                <a:gd name="connsiteX67" fmla="*/ 11164107 w 11995384"/>
                <a:gd name="connsiteY67" fmla="*/ 1407801 h 6438325"/>
                <a:gd name="connsiteX68" fmla="*/ 10723533 w 11995384"/>
                <a:gd name="connsiteY68" fmla="*/ 1898252 h 6438325"/>
                <a:gd name="connsiteX69" fmla="*/ 10756784 w 11995384"/>
                <a:gd name="connsiteY69" fmla="*/ 2097758 h 6438325"/>
                <a:gd name="connsiteX70" fmla="*/ 11139169 w 11995384"/>
                <a:gd name="connsiteY70" fmla="*/ 1823438 h 6438325"/>
                <a:gd name="connsiteX71" fmla="*/ 11363613 w 11995384"/>
                <a:gd name="connsiteY71" fmla="*/ 1457678 h 6438325"/>
                <a:gd name="connsiteX72" fmla="*/ 11255547 w 11995384"/>
                <a:gd name="connsiteY72" fmla="*/ 1798499 h 6438325"/>
                <a:gd name="connsiteX73" fmla="*/ 11529867 w 11995384"/>
                <a:gd name="connsiteY73" fmla="*/ 1690434 h 6438325"/>
                <a:gd name="connsiteX74" fmla="*/ 11637933 w 11995384"/>
                <a:gd name="connsiteY74" fmla="*/ 1632245 h 6438325"/>
                <a:gd name="connsiteX75" fmla="*/ 11338675 w 11995384"/>
                <a:gd name="connsiteY75" fmla="*/ 1873314 h 6438325"/>
                <a:gd name="connsiteX76" fmla="*/ 10740158 w 11995384"/>
                <a:gd name="connsiteY76" fmla="*/ 2222449 h 6438325"/>
                <a:gd name="connsiteX77" fmla="*/ 10715220 w 11995384"/>
                <a:gd name="connsiteY77" fmla="*/ 2413641 h 6438325"/>
                <a:gd name="connsiteX78" fmla="*/ 11413489 w 11995384"/>
                <a:gd name="connsiteY78" fmla="*/ 2280638 h 6438325"/>
                <a:gd name="connsiteX79" fmla="*/ 11737685 w 11995384"/>
                <a:gd name="connsiteY79" fmla="*/ 2155947 h 6438325"/>
                <a:gd name="connsiteX80" fmla="*/ 11513242 w 11995384"/>
                <a:gd name="connsiteY80" fmla="*/ 2338827 h 6438325"/>
                <a:gd name="connsiteX81" fmla="*/ 11770936 w 11995384"/>
                <a:gd name="connsiteY81" fmla="*/ 2538332 h 6438325"/>
                <a:gd name="connsiteX82" fmla="*/ 11529867 w 11995384"/>
                <a:gd name="connsiteY82" fmla="*/ 2446892 h 6438325"/>
                <a:gd name="connsiteX83" fmla="*/ 11313736 w 11995384"/>
                <a:gd name="connsiteY83" fmla="*/ 2405329 h 6438325"/>
                <a:gd name="connsiteX84" fmla="*/ 10665344 w 11995384"/>
                <a:gd name="connsiteY84" fmla="*/ 2521707 h 6438325"/>
                <a:gd name="connsiteX85" fmla="*/ 10324522 w 11995384"/>
                <a:gd name="connsiteY85" fmla="*/ 2953969 h 6438325"/>
                <a:gd name="connsiteX86" fmla="*/ 10158267 w 11995384"/>
                <a:gd name="connsiteY86" fmla="*/ 3452732 h 6438325"/>
                <a:gd name="connsiteX87" fmla="*/ 11213984 w 11995384"/>
                <a:gd name="connsiteY87" fmla="*/ 3660550 h 6438325"/>
                <a:gd name="connsiteX88" fmla="*/ 11579744 w 11995384"/>
                <a:gd name="connsiteY88" fmla="*/ 3286478 h 6438325"/>
                <a:gd name="connsiteX89" fmla="*/ 11446740 w 11995384"/>
                <a:gd name="connsiteY89" fmla="*/ 3718739 h 6438325"/>
                <a:gd name="connsiteX90" fmla="*/ 11646245 w 11995384"/>
                <a:gd name="connsiteY90" fmla="*/ 3685489 h 6438325"/>
                <a:gd name="connsiteX91" fmla="*/ 11837438 w 11995384"/>
                <a:gd name="connsiteY91" fmla="*/ 3552485 h 6438325"/>
                <a:gd name="connsiteX92" fmla="*/ 11571431 w 11995384"/>
                <a:gd name="connsiteY92" fmla="*/ 3860056 h 6438325"/>
                <a:gd name="connsiteX93" fmla="*/ 11995380 w 11995384"/>
                <a:gd name="connsiteY93" fmla="*/ 3993059 h 6438325"/>
                <a:gd name="connsiteX94" fmla="*/ 11579744 w 11995384"/>
                <a:gd name="connsiteY94" fmla="*/ 3976434 h 6438325"/>
                <a:gd name="connsiteX95" fmla="*/ 11430115 w 11995384"/>
                <a:gd name="connsiteY95" fmla="*/ 3884994 h 6438325"/>
                <a:gd name="connsiteX96" fmla="*/ 11612995 w 11995384"/>
                <a:gd name="connsiteY96" fmla="*/ 4175939 h 6438325"/>
                <a:gd name="connsiteX97" fmla="*/ 11937191 w 11995384"/>
                <a:gd name="connsiteY97" fmla="*/ 4325569 h 6438325"/>
                <a:gd name="connsiteX98" fmla="*/ 11538180 w 11995384"/>
                <a:gd name="connsiteY98" fmla="*/ 4250754 h 6438325"/>
                <a:gd name="connsiteX99" fmla="*/ 11338675 w 11995384"/>
                <a:gd name="connsiteY99" fmla="*/ 3876681 h 6438325"/>
                <a:gd name="connsiteX100" fmla="*/ 11189045 w 11995384"/>
                <a:gd name="connsiteY100" fmla="*/ 3801867 h 6438325"/>
                <a:gd name="connsiteX101" fmla="*/ 11338675 w 11995384"/>
                <a:gd name="connsiteY101" fmla="*/ 4317256 h 6438325"/>
                <a:gd name="connsiteX102" fmla="*/ 11413489 w 11995384"/>
                <a:gd name="connsiteY102" fmla="*/ 4466885 h 6438325"/>
                <a:gd name="connsiteX103" fmla="*/ 11255547 w 11995384"/>
                <a:gd name="connsiteY103" fmla="*/ 4275692 h 6438325"/>
                <a:gd name="connsiteX104" fmla="*/ 11022791 w 11995384"/>
                <a:gd name="connsiteY104" fmla="*/ 3835118 h 6438325"/>
                <a:gd name="connsiteX105" fmla="*/ 10000325 w 11995384"/>
                <a:gd name="connsiteY105" fmla="*/ 3635612 h 6438325"/>
                <a:gd name="connsiteX106" fmla="*/ 8179838 w 11995384"/>
                <a:gd name="connsiteY106" fmla="*/ 3768616 h 6438325"/>
                <a:gd name="connsiteX107" fmla="*/ 5228820 w 11995384"/>
                <a:gd name="connsiteY107" fmla="*/ 3643925 h 6438325"/>
                <a:gd name="connsiteX108" fmla="*/ 4222980 w 11995384"/>
                <a:gd name="connsiteY108" fmla="*/ 3585736 h 6438325"/>
                <a:gd name="connsiteX109" fmla="*/ 4214667 w 11995384"/>
                <a:gd name="connsiteY109" fmla="*/ 4292318 h 6438325"/>
                <a:gd name="connsiteX110" fmla="*/ 4630304 w 11995384"/>
                <a:gd name="connsiteY110" fmla="*/ 5846798 h 6438325"/>
                <a:gd name="connsiteX111" fmla="*/ 4887998 w 11995384"/>
                <a:gd name="connsiteY111" fmla="*/ 6287372 h 6438325"/>
                <a:gd name="connsiteX112" fmla="*/ 4555489 w 11995384"/>
                <a:gd name="connsiteY112" fmla="*/ 6021365 h 6438325"/>
                <a:gd name="connsiteX113" fmla="*/ 4663555 w 11995384"/>
                <a:gd name="connsiteY113" fmla="*/ 6437001 h 6438325"/>
                <a:gd name="connsiteX114" fmla="*/ 4488987 w 11995384"/>
                <a:gd name="connsiteY114" fmla="*/ 6137743 h 6438325"/>
                <a:gd name="connsiteX115" fmla="*/ 4405860 w 11995384"/>
                <a:gd name="connsiteY115" fmla="*/ 5713794 h 6438325"/>
                <a:gd name="connsiteX116" fmla="*/ 4198042 w 11995384"/>
                <a:gd name="connsiteY116" fmla="*/ 5215030 h 6438325"/>
                <a:gd name="connsiteX117" fmla="*/ 4206355 w 11995384"/>
                <a:gd name="connsiteY117" fmla="*/ 5040463 h 6438325"/>
                <a:gd name="connsiteX118" fmla="*/ 3990224 w 11995384"/>
                <a:gd name="connsiteY118" fmla="*/ 4483510 h 6438325"/>
                <a:gd name="connsiteX119" fmla="*/ 3832282 w 11995384"/>
                <a:gd name="connsiteY119" fmla="*/ 4234129 h 6438325"/>
                <a:gd name="connsiteX120" fmla="*/ 3242078 w 11995384"/>
                <a:gd name="connsiteY120" fmla="*/ 4234129 h 6438325"/>
                <a:gd name="connsiteX121" fmla="*/ 3167264 w 11995384"/>
                <a:gd name="connsiteY121" fmla="*/ 5073714 h 6438325"/>
                <a:gd name="connsiteX122" fmla="*/ 4056725 w 11995384"/>
                <a:gd name="connsiteY122" fmla="*/ 6170994 h 6438325"/>
                <a:gd name="connsiteX123" fmla="*/ 4439111 w 11995384"/>
                <a:gd name="connsiteY123" fmla="*/ 6378812 h 6438325"/>
                <a:gd name="connsiteX124" fmla="*/ 4156478 w 11995384"/>
                <a:gd name="connsiteY124" fmla="*/ 6362187 h 6438325"/>
                <a:gd name="connsiteX125" fmla="*/ 3940347 w 11995384"/>
                <a:gd name="connsiteY125" fmla="*/ 6146056 h 6438325"/>
                <a:gd name="connsiteX126" fmla="*/ 3857220 w 11995384"/>
                <a:gd name="connsiteY126" fmla="*/ 6345561 h 6438325"/>
                <a:gd name="connsiteX127" fmla="*/ 3749155 w 11995384"/>
                <a:gd name="connsiteY127" fmla="*/ 6054616 h 6438325"/>
                <a:gd name="connsiteX128" fmla="*/ 3258704 w 11995384"/>
                <a:gd name="connsiteY128" fmla="*/ 5530914 h 6438325"/>
                <a:gd name="connsiteX129" fmla="*/ 3050885 w 11995384"/>
                <a:gd name="connsiteY129" fmla="*/ 5979801 h 6438325"/>
                <a:gd name="connsiteX130" fmla="*/ 3092449 w 11995384"/>
                <a:gd name="connsiteY130" fmla="*/ 6320623 h 6438325"/>
                <a:gd name="connsiteX131" fmla="*/ 2959445 w 11995384"/>
                <a:gd name="connsiteY131" fmla="*/ 6029678 h 6438325"/>
                <a:gd name="connsiteX132" fmla="*/ 2951133 w 11995384"/>
                <a:gd name="connsiteY132" fmla="*/ 5771983 h 6438325"/>
                <a:gd name="connsiteX133" fmla="*/ 2793191 w 11995384"/>
                <a:gd name="connsiteY133" fmla="*/ 6170994 h 6438325"/>
                <a:gd name="connsiteX134" fmla="*/ 2926195 w 11995384"/>
                <a:gd name="connsiteY134" fmla="*/ 5672230 h 6438325"/>
                <a:gd name="connsiteX135" fmla="*/ 3042573 w 11995384"/>
                <a:gd name="connsiteY135" fmla="*/ 5381285 h 6438325"/>
                <a:gd name="connsiteX136" fmla="*/ 2926195 w 11995384"/>
                <a:gd name="connsiteY136" fmla="*/ 5065401 h 6438325"/>
                <a:gd name="connsiteX137" fmla="*/ 2668500 w 11995384"/>
                <a:gd name="connsiteY137" fmla="*/ 5597416 h 6438325"/>
                <a:gd name="connsiteX138" fmla="*/ 2868005 w 11995384"/>
                <a:gd name="connsiteY138" fmla="*/ 4874209 h 6438325"/>
                <a:gd name="connsiteX139" fmla="*/ 2676813 w 11995384"/>
                <a:gd name="connsiteY139" fmla="*/ 4325569 h 6438325"/>
                <a:gd name="connsiteX140" fmla="*/ 2169736 w 11995384"/>
                <a:gd name="connsiteY140" fmla="*/ 4732892 h 6438325"/>
                <a:gd name="connsiteX141" fmla="*/ 1853853 w 11995384"/>
                <a:gd name="connsiteY141" fmla="*/ 5131903 h 6438325"/>
                <a:gd name="connsiteX142" fmla="*/ 1762413 w 11995384"/>
                <a:gd name="connsiteY142" fmla="*/ 6262434 h 6438325"/>
                <a:gd name="connsiteX143" fmla="*/ 1679285 w 11995384"/>
                <a:gd name="connsiteY143" fmla="*/ 5356347 h 6438325"/>
                <a:gd name="connsiteX144" fmla="*/ 1646035 w 11995384"/>
                <a:gd name="connsiteY144" fmla="*/ 5007212 h 6438325"/>
                <a:gd name="connsiteX145" fmla="*/ 465627 w 11995384"/>
                <a:gd name="connsiteY145" fmla="*/ 6046303 h 6438325"/>
                <a:gd name="connsiteX146" fmla="*/ 648507 w 11995384"/>
                <a:gd name="connsiteY146" fmla="*/ 5705481 h 6438325"/>
                <a:gd name="connsiteX147" fmla="*/ 274435 w 11995384"/>
                <a:gd name="connsiteY147" fmla="*/ 5697169 h 6438325"/>
                <a:gd name="connsiteX148" fmla="*/ 814762 w 11995384"/>
                <a:gd name="connsiteY148" fmla="*/ 5589103 h 6438325"/>
                <a:gd name="connsiteX149" fmla="*/ 1629409 w 11995384"/>
                <a:gd name="connsiteY149" fmla="*/ 4899147 h 6438325"/>
                <a:gd name="connsiteX150" fmla="*/ 1986856 w 11995384"/>
                <a:gd name="connsiteY150" fmla="*/ 4425321 h 6438325"/>
                <a:gd name="connsiteX151" fmla="*/ 2419118 w 11995384"/>
                <a:gd name="connsiteY151" fmla="*/ 4076187 h 6438325"/>
                <a:gd name="connsiteX152" fmla="*/ 2402493 w 11995384"/>
                <a:gd name="connsiteY152" fmla="*/ 3585736 h 6438325"/>
                <a:gd name="connsiteX153" fmla="*/ 1895416 w 11995384"/>
                <a:gd name="connsiteY153" fmla="*/ 3386230 h 6438325"/>
                <a:gd name="connsiteX154" fmla="*/ 1163896 w 11995384"/>
                <a:gd name="connsiteY154" fmla="*/ 3535859 h 6438325"/>
                <a:gd name="connsiteX155" fmla="*/ 656820 w 11995384"/>
                <a:gd name="connsiteY155" fmla="*/ 4142689 h 6438325"/>
                <a:gd name="connsiteX156" fmla="*/ 748260 w 11995384"/>
                <a:gd name="connsiteY156" fmla="*/ 3909932 h 6438325"/>
                <a:gd name="connsiteX157" fmla="*/ 282747 w 11995384"/>
                <a:gd name="connsiteY157" fmla="*/ 4109438 h 6438325"/>
                <a:gd name="connsiteX158" fmla="*/ 1039205 w 11995384"/>
                <a:gd name="connsiteY158" fmla="*/ 3510921 h 6438325"/>
                <a:gd name="connsiteX159" fmla="*/ 1446529 w 11995384"/>
                <a:gd name="connsiteY159" fmla="*/ 3228289 h 6438325"/>
                <a:gd name="connsiteX160" fmla="*/ 115 w 11995384"/>
                <a:gd name="connsiteY160" fmla="*/ 3560798 h 6438325"/>
                <a:gd name="connsiteX161" fmla="*/ 1371715 w 11995384"/>
                <a:gd name="connsiteY161" fmla="*/ 3095285 h 6438325"/>
                <a:gd name="connsiteX162" fmla="*/ 2327678 w 11995384"/>
                <a:gd name="connsiteY162" fmla="*/ 2937343 h 6438325"/>
                <a:gd name="connsiteX163" fmla="*/ 2086609 w 11995384"/>
                <a:gd name="connsiteY163" fmla="*/ 2646398 h 6438325"/>
                <a:gd name="connsiteX164" fmla="*/ 1288587 w 11995384"/>
                <a:gd name="connsiteY164" fmla="*/ 2546645 h 6438325"/>
                <a:gd name="connsiteX165" fmla="*/ 914515 w 11995384"/>
                <a:gd name="connsiteY165" fmla="*/ 3070347 h 6438325"/>
                <a:gd name="connsiteX166" fmla="*/ 972704 w 11995384"/>
                <a:gd name="connsiteY166" fmla="*/ 2854216 h 6438325"/>
                <a:gd name="connsiteX167" fmla="*/ 989329 w 11995384"/>
                <a:gd name="connsiteY167" fmla="*/ 2629772 h 6438325"/>
                <a:gd name="connsiteX168" fmla="*/ 174682 w 11995384"/>
                <a:gd name="connsiteY168" fmla="*/ 2796027 h 643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1995384" h="6438325">
                  <a:moveTo>
                    <a:pt x="174682" y="2796027"/>
                  </a:moveTo>
                  <a:cubicBezTo>
                    <a:pt x="120649" y="2782173"/>
                    <a:pt x="455929" y="2607605"/>
                    <a:pt x="665133" y="2546645"/>
                  </a:cubicBezTo>
                  <a:cubicBezTo>
                    <a:pt x="874337" y="2485685"/>
                    <a:pt x="1137573" y="2433038"/>
                    <a:pt x="1429904" y="2430267"/>
                  </a:cubicBezTo>
                  <a:cubicBezTo>
                    <a:pt x="1722235" y="2427496"/>
                    <a:pt x="2248707" y="2536946"/>
                    <a:pt x="2419118" y="2530019"/>
                  </a:cubicBezTo>
                  <a:cubicBezTo>
                    <a:pt x="2589529" y="2523092"/>
                    <a:pt x="2570133" y="2491226"/>
                    <a:pt x="2452369" y="2388703"/>
                  </a:cubicBezTo>
                  <a:cubicBezTo>
                    <a:pt x="2334605" y="2286179"/>
                    <a:pt x="1989627" y="2007703"/>
                    <a:pt x="1712536" y="1914878"/>
                  </a:cubicBezTo>
                  <a:cubicBezTo>
                    <a:pt x="1435445" y="1822053"/>
                    <a:pt x="1022580" y="1826208"/>
                    <a:pt x="789824" y="1831750"/>
                  </a:cubicBezTo>
                  <a:cubicBezTo>
                    <a:pt x="557068" y="1837292"/>
                    <a:pt x="352020" y="1956442"/>
                    <a:pt x="315998" y="1948129"/>
                  </a:cubicBezTo>
                  <a:cubicBezTo>
                    <a:pt x="279976" y="1939816"/>
                    <a:pt x="501649" y="1813739"/>
                    <a:pt x="573693" y="1781874"/>
                  </a:cubicBezTo>
                  <a:cubicBezTo>
                    <a:pt x="645737" y="1750009"/>
                    <a:pt x="746875" y="1773561"/>
                    <a:pt x="748260" y="1756936"/>
                  </a:cubicBezTo>
                  <a:cubicBezTo>
                    <a:pt x="749645" y="1740311"/>
                    <a:pt x="652663" y="1689048"/>
                    <a:pt x="582005" y="1682121"/>
                  </a:cubicBezTo>
                  <a:cubicBezTo>
                    <a:pt x="511347" y="1675194"/>
                    <a:pt x="340936" y="1725070"/>
                    <a:pt x="324311" y="1715372"/>
                  </a:cubicBezTo>
                  <a:cubicBezTo>
                    <a:pt x="307686" y="1705674"/>
                    <a:pt x="408824" y="1636401"/>
                    <a:pt x="482253" y="1623932"/>
                  </a:cubicBezTo>
                  <a:cubicBezTo>
                    <a:pt x="555682" y="1611463"/>
                    <a:pt x="575078" y="1619776"/>
                    <a:pt x="764885" y="1640558"/>
                  </a:cubicBezTo>
                  <a:cubicBezTo>
                    <a:pt x="954692" y="1661340"/>
                    <a:pt x="1342620" y="1694590"/>
                    <a:pt x="1621096" y="1748623"/>
                  </a:cubicBezTo>
                  <a:cubicBezTo>
                    <a:pt x="1899572" y="1802656"/>
                    <a:pt x="2408035" y="2117154"/>
                    <a:pt x="2435744" y="1964754"/>
                  </a:cubicBezTo>
                  <a:cubicBezTo>
                    <a:pt x="2463453" y="1812354"/>
                    <a:pt x="1772111" y="857776"/>
                    <a:pt x="1787351" y="834223"/>
                  </a:cubicBezTo>
                  <a:cubicBezTo>
                    <a:pt x="1802591" y="810670"/>
                    <a:pt x="2334606" y="1629474"/>
                    <a:pt x="2527184" y="1823438"/>
                  </a:cubicBezTo>
                  <a:cubicBezTo>
                    <a:pt x="2719762" y="2017402"/>
                    <a:pt x="2890173" y="2097758"/>
                    <a:pt x="2942820" y="1998005"/>
                  </a:cubicBezTo>
                  <a:cubicBezTo>
                    <a:pt x="2995467" y="1898252"/>
                    <a:pt x="2940049" y="1553274"/>
                    <a:pt x="2843067" y="1224921"/>
                  </a:cubicBezTo>
                  <a:cubicBezTo>
                    <a:pt x="2746085" y="896568"/>
                    <a:pt x="2398336" y="173362"/>
                    <a:pt x="2360929" y="27889"/>
                  </a:cubicBezTo>
                  <a:cubicBezTo>
                    <a:pt x="2323522" y="-117584"/>
                    <a:pt x="2549351" y="353470"/>
                    <a:pt x="2618624" y="352085"/>
                  </a:cubicBezTo>
                  <a:cubicBezTo>
                    <a:pt x="2687897" y="350700"/>
                    <a:pt x="2755783" y="-9518"/>
                    <a:pt x="2776565" y="19576"/>
                  </a:cubicBezTo>
                  <a:cubicBezTo>
                    <a:pt x="2797347" y="48670"/>
                    <a:pt x="2694824" y="345158"/>
                    <a:pt x="2743315" y="526652"/>
                  </a:cubicBezTo>
                  <a:cubicBezTo>
                    <a:pt x="2791806" y="708146"/>
                    <a:pt x="2963602" y="1054510"/>
                    <a:pt x="3067511" y="1108543"/>
                  </a:cubicBezTo>
                  <a:cubicBezTo>
                    <a:pt x="3171420" y="1162576"/>
                    <a:pt x="3352915" y="925663"/>
                    <a:pt x="3366769" y="850849"/>
                  </a:cubicBezTo>
                  <a:cubicBezTo>
                    <a:pt x="3380623" y="776035"/>
                    <a:pt x="3129856" y="673511"/>
                    <a:pt x="3150638" y="659656"/>
                  </a:cubicBezTo>
                  <a:cubicBezTo>
                    <a:pt x="3171420" y="645801"/>
                    <a:pt x="3391707" y="780190"/>
                    <a:pt x="3491460" y="767721"/>
                  </a:cubicBezTo>
                  <a:cubicBezTo>
                    <a:pt x="3591213" y="755252"/>
                    <a:pt x="3799031" y="493401"/>
                    <a:pt x="3749155" y="584841"/>
                  </a:cubicBezTo>
                  <a:cubicBezTo>
                    <a:pt x="3699279" y="676281"/>
                    <a:pt x="3287798" y="1080834"/>
                    <a:pt x="3192202" y="1316361"/>
                  </a:cubicBezTo>
                  <a:cubicBezTo>
                    <a:pt x="3096606" y="1551888"/>
                    <a:pt x="3085522" y="1865001"/>
                    <a:pt x="3175576" y="1998005"/>
                  </a:cubicBezTo>
                  <a:cubicBezTo>
                    <a:pt x="3265630" y="2131009"/>
                    <a:pt x="3553805" y="2373463"/>
                    <a:pt x="3732529" y="2114383"/>
                  </a:cubicBezTo>
                  <a:cubicBezTo>
                    <a:pt x="3911253" y="1855303"/>
                    <a:pt x="4166176" y="679052"/>
                    <a:pt x="4247918" y="443525"/>
                  </a:cubicBezTo>
                  <a:cubicBezTo>
                    <a:pt x="4329660" y="207998"/>
                    <a:pt x="4259002" y="479546"/>
                    <a:pt x="4222980" y="701219"/>
                  </a:cubicBezTo>
                  <a:cubicBezTo>
                    <a:pt x="4186958" y="922892"/>
                    <a:pt x="3991609" y="1664110"/>
                    <a:pt x="4031787" y="1773561"/>
                  </a:cubicBezTo>
                  <a:cubicBezTo>
                    <a:pt x="4071965" y="1883012"/>
                    <a:pt x="4368453" y="1544961"/>
                    <a:pt x="4464049" y="1357925"/>
                  </a:cubicBezTo>
                  <a:cubicBezTo>
                    <a:pt x="4559645" y="1170889"/>
                    <a:pt x="4581812" y="695677"/>
                    <a:pt x="4605365" y="651343"/>
                  </a:cubicBezTo>
                  <a:cubicBezTo>
                    <a:pt x="4628918" y="607009"/>
                    <a:pt x="4627532" y="947831"/>
                    <a:pt x="4605365" y="1091918"/>
                  </a:cubicBezTo>
                  <a:cubicBezTo>
                    <a:pt x="4583198" y="1236005"/>
                    <a:pt x="4579042" y="1338529"/>
                    <a:pt x="4472362" y="1515867"/>
                  </a:cubicBezTo>
                  <a:cubicBezTo>
                    <a:pt x="4365682" y="1693205"/>
                    <a:pt x="4037329" y="2016016"/>
                    <a:pt x="3965285" y="2155947"/>
                  </a:cubicBezTo>
                  <a:cubicBezTo>
                    <a:pt x="3893241" y="2295878"/>
                    <a:pt x="3979140" y="2320816"/>
                    <a:pt x="4040100" y="2355452"/>
                  </a:cubicBezTo>
                  <a:cubicBezTo>
                    <a:pt x="4101060" y="2390088"/>
                    <a:pt x="4227136" y="2430267"/>
                    <a:pt x="4331045" y="2363765"/>
                  </a:cubicBezTo>
                  <a:cubicBezTo>
                    <a:pt x="4434954" y="2297263"/>
                    <a:pt x="4574886" y="2067277"/>
                    <a:pt x="4663555" y="1956441"/>
                  </a:cubicBezTo>
                  <a:cubicBezTo>
                    <a:pt x="4752224" y="1845605"/>
                    <a:pt x="4807642" y="1851147"/>
                    <a:pt x="4863060" y="1698747"/>
                  </a:cubicBezTo>
                  <a:cubicBezTo>
                    <a:pt x="4918478" y="1546347"/>
                    <a:pt x="4980824" y="1035114"/>
                    <a:pt x="4996064" y="1042041"/>
                  </a:cubicBezTo>
                  <a:cubicBezTo>
                    <a:pt x="5011304" y="1048968"/>
                    <a:pt x="4897696" y="1734768"/>
                    <a:pt x="4954500" y="1740310"/>
                  </a:cubicBezTo>
                  <a:cubicBezTo>
                    <a:pt x="5011304" y="1745852"/>
                    <a:pt x="5327187" y="1060052"/>
                    <a:pt x="5336885" y="1075292"/>
                  </a:cubicBezTo>
                  <a:cubicBezTo>
                    <a:pt x="5346583" y="1090532"/>
                    <a:pt x="5094431" y="1669652"/>
                    <a:pt x="5012689" y="1831750"/>
                  </a:cubicBezTo>
                  <a:cubicBezTo>
                    <a:pt x="4930947" y="1993848"/>
                    <a:pt x="4777162" y="2021557"/>
                    <a:pt x="4846435" y="2047881"/>
                  </a:cubicBezTo>
                  <a:cubicBezTo>
                    <a:pt x="4915708" y="2074205"/>
                    <a:pt x="5436638" y="1970296"/>
                    <a:pt x="5428325" y="1989692"/>
                  </a:cubicBezTo>
                  <a:cubicBezTo>
                    <a:pt x="5420012" y="2009088"/>
                    <a:pt x="4937874" y="2058964"/>
                    <a:pt x="4796558" y="2164259"/>
                  </a:cubicBezTo>
                  <a:cubicBezTo>
                    <a:pt x="4655242" y="2269554"/>
                    <a:pt x="4480674" y="2427495"/>
                    <a:pt x="4580427" y="2621459"/>
                  </a:cubicBezTo>
                  <a:cubicBezTo>
                    <a:pt x="4680180" y="2815423"/>
                    <a:pt x="4857519" y="3161786"/>
                    <a:pt x="5395075" y="3328041"/>
                  </a:cubicBezTo>
                  <a:cubicBezTo>
                    <a:pt x="5932631" y="3494296"/>
                    <a:pt x="7099183" y="3616216"/>
                    <a:pt x="7805765" y="3618987"/>
                  </a:cubicBezTo>
                  <a:cubicBezTo>
                    <a:pt x="8512347" y="3621758"/>
                    <a:pt x="9214772" y="3553871"/>
                    <a:pt x="9634565" y="3344667"/>
                  </a:cubicBezTo>
                  <a:cubicBezTo>
                    <a:pt x="10054358" y="3135463"/>
                    <a:pt x="10245551" y="2608990"/>
                    <a:pt x="10324522" y="2363765"/>
                  </a:cubicBezTo>
                  <a:cubicBezTo>
                    <a:pt x="10403493" y="2118540"/>
                    <a:pt x="10203987" y="1942587"/>
                    <a:pt x="10108391" y="1873314"/>
                  </a:cubicBezTo>
                  <a:cubicBezTo>
                    <a:pt x="10012795" y="1804041"/>
                    <a:pt x="9868708" y="1935660"/>
                    <a:pt x="9750944" y="1948129"/>
                  </a:cubicBezTo>
                  <a:cubicBezTo>
                    <a:pt x="9633180" y="1960598"/>
                    <a:pt x="9404580" y="1960598"/>
                    <a:pt x="9401809" y="1948129"/>
                  </a:cubicBezTo>
                  <a:cubicBezTo>
                    <a:pt x="9399038" y="1935660"/>
                    <a:pt x="9630409" y="1903794"/>
                    <a:pt x="9734318" y="1873314"/>
                  </a:cubicBezTo>
                  <a:cubicBezTo>
                    <a:pt x="9838227" y="1842834"/>
                    <a:pt x="10046046" y="1784645"/>
                    <a:pt x="10025264" y="1765249"/>
                  </a:cubicBezTo>
                  <a:cubicBezTo>
                    <a:pt x="10004482" y="1745853"/>
                    <a:pt x="9622096" y="1770791"/>
                    <a:pt x="9609627" y="1756936"/>
                  </a:cubicBezTo>
                  <a:cubicBezTo>
                    <a:pt x="9597158" y="1743081"/>
                    <a:pt x="9834071" y="1662725"/>
                    <a:pt x="9950449" y="1682121"/>
                  </a:cubicBezTo>
                  <a:cubicBezTo>
                    <a:pt x="10066827" y="1701517"/>
                    <a:pt x="10213685" y="1804041"/>
                    <a:pt x="10307896" y="1873314"/>
                  </a:cubicBezTo>
                  <a:cubicBezTo>
                    <a:pt x="10402107" y="1942587"/>
                    <a:pt x="10457526" y="2099143"/>
                    <a:pt x="10515715" y="2097758"/>
                  </a:cubicBezTo>
                  <a:cubicBezTo>
                    <a:pt x="10573904" y="2096373"/>
                    <a:pt x="10612697" y="1930117"/>
                    <a:pt x="10657031" y="1865001"/>
                  </a:cubicBezTo>
                  <a:cubicBezTo>
                    <a:pt x="10701365" y="1799885"/>
                    <a:pt x="10697209" y="1783259"/>
                    <a:pt x="10781722" y="1707059"/>
                  </a:cubicBezTo>
                  <a:cubicBezTo>
                    <a:pt x="10866235" y="1630859"/>
                    <a:pt x="11173805" y="1375936"/>
                    <a:pt x="11164107" y="1407801"/>
                  </a:cubicBezTo>
                  <a:cubicBezTo>
                    <a:pt x="11154409" y="1439666"/>
                    <a:pt x="10791420" y="1783259"/>
                    <a:pt x="10723533" y="1898252"/>
                  </a:cubicBezTo>
                  <a:cubicBezTo>
                    <a:pt x="10655646" y="2013245"/>
                    <a:pt x="10687511" y="2110227"/>
                    <a:pt x="10756784" y="2097758"/>
                  </a:cubicBezTo>
                  <a:cubicBezTo>
                    <a:pt x="10826057" y="2085289"/>
                    <a:pt x="11038031" y="1930118"/>
                    <a:pt x="11139169" y="1823438"/>
                  </a:cubicBezTo>
                  <a:cubicBezTo>
                    <a:pt x="11240307" y="1716758"/>
                    <a:pt x="11344217" y="1461834"/>
                    <a:pt x="11363613" y="1457678"/>
                  </a:cubicBezTo>
                  <a:cubicBezTo>
                    <a:pt x="11383009" y="1453521"/>
                    <a:pt x="11227838" y="1759706"/>
                    <a:pt x="11255547" y="1798499"/>
                  </a:cubicBezTo>
                  <a:cubicBezTo>
                    <a:pt x="11283256" y="1837292"/>
                    <a:pt x="11466136" y="1718143"/>
                    <a:pt x="11529867" y="1690434"/>
                  </a:cubicBezTo>
                  <a:cubicBezTo>
                    <a:pt x="11593598" y="1662725"/>
                    <a:pt x="11669798" y="1601765"/>
                    <a:pt x="11637933" y="1632245"/>
                  </a:cubicBezTo>
                  <a:cubicBezTo>
                    <a:pt x="11606068" y="1662725"/>
                    <a:pt x="11488304" y="1774947"/>
                    <a:pt x="11338675" y="1873314"/>
                  </a:cubicBezTo>
                  <a:cubicBezTo>
                    <a:pt x="11189046" y="1971681"/>
                    <a:pt x="10844067" y="2132395"/>
                    <a:pt x="10740158" y="2222449"/>
                  </a:cubicBezTo>
                  <a:cubicBezTo>
                    <a:pt x="10636249" y="2312503"/>
                    <a:pt x="10602998" y="2403943"/>
                    <a:pt x="10715220" y="2413641"/>
                  </a:cubicBezTo>
                  <a:cubicBezTo>
                    <a:pt x="10827442" y="2423339"/>
                    <a:pt x="11243078" y="2323587"/>
                    <a:pt x="11413489" y="2280638"/>
                  </a:cubicBezTo>
                  <a:cubicBezTo>
                    <a:pt x="11583900" y="2237689"/>
                    <a:pt x="11721060" y="2146249"/>
                    <a:pt x="11737685" y="2155947"/>
                  </a:cubicBezTo>
                  <a:cubicBezTo>
                    <a:pt x="11754310" y="2165645"/>
                    <a:pt x="11507700" y="2275096"/>
                    <a:pt x="11513242" y="2338827"/>
                  </a:cubicBezTo>
                  <a:cubicBezTo>
                    <a:pt x="11518784" y="2402558"/>
                    <a:pt x="11768165" y="2520321"/>
                    <a:pt x="11770936" y="2538332"/>
                  </a:cubicBezTo>
                  <a:cubicBezTo>
                    <a:pt x="11773707" y="2556343"/>
                    <a:pt x="11606067" y="2469059"/>
                    <a:pt x="11529867" y="2446892"/>
                  </a:cubicBezTo>
                  <a:cubicBezTo>
                    <a:pt x="11453667" y="2424725"/>
                    <a:pt x="11457823" y="2392860"/>
                    <a:pt x="11313736" y="2405329"/>
                  </a:cubicBezTo>
                  <a:cubicBezTo>
                    <a:pt x="11169649" y="2417798"/>
                    <a:pt x="10830213" y="2430267"/>
                    <a:pt x="10665344" y="2521707"/>
                  </a:cubicBezTo>
                  <a:cubicBezTo>
                    <a:pt x="10500475" y="2613147"/>
                    <a:pt x="10409035" y="2798798"/>
                    <a:pt x="10324522" y="2953969"/>
                  </a:cubicBezTo>
                  <a:cubicBezTo>
                    <a:pt x="10240009" y="3109140"/>
                    <a:pt x="10010023" y="3334969"/>
                    <a:pt x="10158267" y="3452732"/>
                  </a:cubicBezTo>
                  <a:cubicBezTo>
                    <a:pt x="10306511" y="3570495"/>
                    <a:pt x="10977071" y="3688259"/>
                    <a:pt x="11213984" y="3660550"/>
                  </a:cubicBezTo>
                  <a:cubicBezTo>
                    <a:pt x="11450897" y="3632841"/>
                    <a:pt x="11540951" y="3276780"/>
                    <a:pt x="11579744" y="3286478"/>
                  </a:cubicBezTo>
                  <a:cubicBezTo>
                    <a:pt x="11618537" y="3296176"/>
                    <a:pt x="11435657" y="3652237"/>
                    <a:pt x="11446740" y="3718739"/>
                  </a:cubicBezTo>
                  <a:cubicBezTo>
                    <a:pt x="11457824" y="3785241"/>
                    <a:pt x="11581129" y="3713198"/>
                    <a:pt x="11646245" y="3685489"/>
                  </a:cubicBezTo>
                  <a:cubicBezTo>
                    <a:pt x="11711361" y="3657780"/>
                    <a:pt x="11849907" y="3523391"/>
                    <a:pt x="11837438" y="3552485"/>
                  </a:cubicBezTo>
                  <a:cubicBezTo>
                    <a:pt x="11824969" y="3581579"/>
                    <a:pt x="11545107" y="3786627"/>
                    <a:pt x="11571431" y="3860056"/>
                  </a:cubicBezTo>
                  <a:cubicBezTo>
                    <a:pt x="11597755" y="3933485"/>
                    <a:pt x="11993995" y="3973663"/>
                    <a:pt x="11995380" y="3993059"/>
                  </a:cubicBezTo>
                  <a:cubicBezTo>
                    <a:pt x="11996765" y="4012455"/>
                    <a:pt x="11673955" y="3994445"/>
                    <a:pt x="11579744" y="3976434"/>
                  </a:cubicBezTo>
                  <a:cubicBezTo>
                    <a:pt x="11485533" y="3958423"/>
                    <a:pt x="11424573" y="3851743"/>
                    <a:pt x="11430115" y="3884994"/>
                  </a:cubicBezTo>
                  <a:cubicBezTo>
                    <a:pt x="11435657" y="3918245"/>
                    <a:pt x="11528482" y="4102510"/>
                    <a:pt x="11612995" y="4175939"/>
                  </a:cubicBezTo>
                  <a:cubicBezTo>
                    <a:pt x="11697508" y="4249368"/>
                    <a:pt x="11949660" y="4313100"/>
                    <a:pt x="11937191" y="4325569"/>
                  </a:cubicBezTo>
                  <a:cubicBezTo>
                    <a:pt x="11924722" y="4338038"/>
                    <a:pt x="11637933" y="4325569"/>
                    <a:pt x="11538180" y="4250754"/>
                  </a:cubicBezTo>
                  <a:cubicBezTo>
                    <a:pt x="11438427" y="4175939"/>
                    <a:pt x="11396864" y="3951495"/>
                    <a:pt x="11338675" y="3876681"/>
                  </a:cubicBezTo>
                  <a:cubicBezTo>
                    <a:pt x="11280486" y="3801867"/>
                    <a:pt x="11189045" y="3728438"/>
                    <a:pt x="11189045" y="3801867"/>
                  </a:cubicBezTo>
                  <a:cubicBezTo>
                    <a:pt x="11189045" y="3875296"/>
                    <a:pt x="11301268" y="4206420"/>
                    <a:pt x="11338675" y="4317256"/>
                  </a:cubicBezTo>
                  <a:cubicBezTo>
                    <a:pt x="11376082" y="4428092"/>
                    <a:pt x="11427344" y="4473812"/>
                    <a:pt x="11413489" y="4466885"/>
                  </a:cubicBezTo>
                  <a:cubicBezTo>
                    <a:pt x="11399634" y="4459958"/>
                    <a:pt x="11320663" y="4380986"/>
                    <a:pt x="11255547" y="4275692"/>
                  </a:cubicBezTo>
                  <a:cubicBezTo>
                    <a:pt x="11190431" y="4170398"/>
                    <a:pt x="11231995" y="3941798"/>
                    <a:pt x="11022791" y="3835118"/>
                  </a:cubicBezTo>
                  <a:cubicBezTo>
                    <a:pt x="10813587" y="3728438"/>
                    <a:pt x="10474151" y="3646696"/>
                    <a:pt x="10000325" y="3635612"/>
                  </a:cubicBezTo>
                  <a:cubicBezTo>
                    <a:pt x="9526500" y="3624528"/>
                    <a:pt x="8975089" y="3767231"/>
                    <a:pt x="8179838" y="3768616"/>
                  </a:cubicBezTo>
                  <a:cubicBezTo>
                    <a:pt x="7384587" y="3770001"/>
                    <a:pt x="5888296" y="3674405"/>
                    <a:pt x="5228820" y="3643925"/>
                  </a:cubicBezTo>
                  <a:cubicBezTo>
                    <a:pt x="4569344" y="3613445"/>
                    <a:pt x="4392005" y="3477671"/>
                    <a:pt x="4222980" y="3585736"/>
                  </a:cubicBezTo>
                  <a:cubicBezTo>
                    <a:pt x="4053955" y="3693801"/>
                    <a:pt x="4146780" y="3915474"/>
                    <a:pt x="4214667" y="4292318"/>
                  </a:cubicBezTo>
                  <a:cubicBezTo>
                    <a:pt x="4282554" y="4669162"/>
                    <a:pt x="4518082" y="5514289"/>
                    <a:pt x="4630304" y="5846798"/>
                  </a:cubicBezTo>
                  <a:cubicBezTo>
                    <a:pt x="4742526" y="6179307"/>
                    <a:pt x="4900467" y="6258278"/>
                    <a:pt x="4887998" y="6287372"/>
                  </a:cubicBezTo>
                  <a:cubicBezTo>
                    <a:pt x="4875529" y="6316466"/>
                    <a:pt x="4592896" y="5996427"/>
                    <a:pt x="4555489" y="6021365"/>
                  </a:cubicBezTo>
                  <a:cubicBezTo>
                    <a:pt x="4518082" y="6046303"/>
                    <a:pt x="4674639" y="6417605"/>
                    <a:pt x="4663555" y="6437001"/>
                  </a:cubicBezTo>
                  <a:cubicBezTo>
                    <a:pt x="4652471" y="6456397"/>
                    <a:pt x="4531936" y="6258277"/>
                    <a:pt x="4488987" y="6137743"/>
                  </a:cubicBezTo>
                  <a:cubicBezTo>
                    <a:pt x="4446038" y="6017209"/>
                    <a:pt x="4454351" y="5867579"/>
                    <a:pt x="4405860" y="5713794"/>
                  </a:cubicBezTo>
                  <a:cubicBezTo>
                    <a:pt x="4357369" y="5560009"/>
                    <a:pt x="4231293" y="5327252"/>
                    <a:pt x="4198042" y="5215030"/>
                  </a:cubicBezTo>
                  <a:cubicBezTo>
                    <a:pt x="4164791" y="5102808"/>
                    <a:pt x="4240991" y="5162383"/>
                    <a:pt x="4206355" y="5040463"/>
                  </a:cubicBezTo>
                  <a:cubicBezTo>
                    <a:pt x="4171719" y="4918543"/>
                    <a:pt x="4052569" y="4617899"/>
                    <a:pt x="3990224" y="4483510"/>
                  </a:cubicBezTo>
                  <a:cubicBezTo>
                    <a:pt x="3927879" y="4349121"/>
                    <a:pt x="3956973" y="4275693"/>
                    <a:pt x="3832282" y="4234129"/>
                  </a:cubicBezTo>
                  <a:cubicBezTo>
                    <a:pt x="3707591" y="4192566"/>
                    <a:pt x="3352914" y="4094198"/>
                    <a:pt x="3242078" y="4234129"/>
                  </a:cubicBezTo>
                  <a:cubicBezTo>
                    <a:pt x="3131242" y="4374060"/>
                    <a:pt x="3031490" y="4750903"/>
                    <a:pt x="3167264" y="5073714"/>
                  </a:cubicBezTo>
                  <a:cubicBezTo>
                    <a:pt x="3303039" y="5396525"/>
                    <a:pt x="3844751" y="5953478"/>
                    <a:pt x="4056725" y="6170994"/>
                  </a:cubicBezTo>
                  <a:cubicBezTo>
                    <a:pt x="4268699" y="6388510"/>
                    <a:pt x="4422486" y="6346947"/>
                    <a:pt x="4439111" y="6378812"/>
                  </a:cubicBezTo>
                  <a:cubicBezTo>
                    <a:pt x="4455736" y="6410677"/>
                    <a:pt x="4239605" y="6400980"/>
                    <a:pt x="4156478" y="6362187"/>
                  </a:cubicBezTo>
                  <a:cubicBezTo>
                    <a:pt x="4073351" y="6323394"/>
                    <a:pt x="3990223" y="6148827"/>
                    <a:pt x="3940347" y="6146056"/>
                  </a:cubicBezTo>
                  <a:cubicBezTo>
                    <a:pt x="3890471" y="6143285"/>
                    <a:pt x="3889085" y="6360801"/>
                    <a:pt x="3857220" y="6345561"/>
                  </a:cubicBezTo>
                  <a:cubicBezTo>
                    <a:pt x="3825355" y="6330321"/>
                    <a:pt x="3848908" y="6190391"/>
                    <a:pt x="3749155" y="6054616"/>
                  </a:cubicBezTo>
                  <a:cubicBezTo>
                    <a:pt x="3649402" y="5918842"/>
                    <a:pt x="3375082" y="5543383"/>
                    <a:pt x="3258704" y="5530914"/>
                  </a:cubicBezTo>
                  <a:cubicBezTo>
                    <a:pt x="3142326" y="5518445"/>
                    <a:pt x="3078594" y="5848183"/>
                    <a:pt x="3050885" y="5979801"/>
                  </a:cubicBezTo>
                  <a:cubicBezTo>
                    <a:pt x="3023176" y="6111419"/>
                    <a:pt x="3107689" y="6312310"/>
                    <a:pt x="3092449" y="6320623"/>
                  </a:cubicBezTo>
                  <a:cubicBezTo>
                    <a:pt x="3077209" y="6328936"/>
                    <a:pt x="2982998" y="6121118"/>
                    <a:pt x="2959445" y="6029678"/>
                  </a:cubicBezTo>
                  <a:cubicBezTo>
                    <a:pt x="2935892" y="5938238"/>
                    <a:pt x="2978842" y="5748430"/>
                    <a:pt x="2951133" y="5771983"/>
                  </a:cubicBezTo>
                  <a:cubicBezTo>
                    <a:pt x="2923424" y="5795536"/>
                    <a:pt x="2797347" y="6187619"/>
                    <a:pt x="2793191" y="6170994"/>
                  </a:cubicBezTo>
                  <a:cubicBezTo>
                    <a:pt x="2789035" y="6154369"/>
                    <a:pt x="2884631" y="5803848"/>
                    <a:pt x="2926195" y="5672230"/>
                  </a:cubicBezTo>
                  <a:cubicBezTo>
                    <a:pt x="2967759" y="5540612"/>
                    <a:pt x="3042573" y="5482423"/>
                    <a:pt x="3042573" y="5381285"/>
                  </a:cubicBezTo>
                  <a:cubicBezTo>
                    <a:pt x="3042573" y="5280147"/>
                    <a:pt x="2988541" y="5029379"/>
                    <a:pt x="2926195" y="5065401"/>
                  </a:cubicBezTo>
                  <a:cubicBezTo>
                    <a:pt x="2863849" y="5101423"/>
                    <a:pt x="2678198" y="5629281"/>
                    <a:pt x="2668500" y="5597416"/>
                  </a:cubicBezTo>
                  <a:cubicBezTo>
                    <a:pt x="2658802" y="5565551"/>
                    <a:pt x="2866620" y="5086183"/>
                    <a:pt x="2868005" y="4874209"/>
                  </a:cubicBezTo>
                  <a:cubicBezTo>
                    <a:pt x="2869390" y="4662235"/>
                    <a:pt x="2793191" y="4349122"/>
                    <a:pt x="2676813" y="4325569"/>
                  </a:cubicBezTo>
                  <a:cubicBezTo>
                    <a:pt x="2560435" y="4302016"/>
                    <a:pt x="2306896" y="4598503"/>
                    <a:pt x="2169736" y="4732892"/>
                  </a:cubicBezTo>
                  <a:cubicBezTo>
                    <a:pt x="2032576" y="4867281"/>
                    <a:pt x="1921740" y="4876979"/>
                    <a:pt x="1853853" y="5131903"/>
                  </a:cubicBezTo>
                  <a:cubicBezTo>
                    <a:pt x="1785966" y="5386827"/>
                    <a:pt x="1791508" y="6225027"/>
                    <a:pt x="1762413" y="6262434"/>
                  </a:cubicBezTo>
                  <a:cubicBezTo>
                    <a:pt x="1733318" y="6299841"/>
                    <a:pt x="1698681" y="5565551"/>
                    <a:pt x="1679285" y="5356347"/>
                  </a:cubicBezTo>
                  <a:cubicBezTo>
                    <a:pt x="1659889" y="5147143"/>
                    <a:pt x="1848311" y="4892219"/>
                    <a:pt x="1646035" y="5007212"/>
                  </a:cubicBezTo>
                  <a:cubicBezTo>
                    <a:pt x="1443759" y="5122205"/>
                    <a:pt x="631882" y="5929925"/>
                    <a:pt x="465627" y="6046303"/>
                  </a:cubicBezTo>
                  <a:cubicBezTo>
                    <a:pt x="299372" y="6162681"/>
                    <a:pt x="680372" y="5763670"/>
                    <a:pt x="648507" y="5705481"/>
                  </a:cubicBezTo>
                  <a:cubicBezTo>
                    <a:pt x="616642" y="5647292"/>
                    <a:pt x="246726" y="5716565"/>
                    <a:pt x="274435" y="5697169"/>
                  </a:cubicBezTo>
                  <a:cubicBezTo>
                    <a:pt x="302144" y="5677773"/>
                    <a:pt x="588933" y="5722107"/>
                    <a:pt x="814762" y="5589103"/>
                  </a:cubicBezTo>
                  <a:cubicBezTo>
                    <a:pt x="1040591" y="5456099"/>
                    <a:pt x="1434060" y="5093111"/>
                    <a:pt x="1629409" y="4899147"/>
                  </a:cubicBezTo>
                  <a:cubicBezTo>
                    <a:pt x="1824758" y="4705183"/>
                    <a:pt x="1855238" y="4562481"/>
                    <a:pt x="1986856" y="4425321"/>
                  </a:cubicBezTo>
                  <a:cubicBezTo>
                    <a:pt x="2118474" y="4288161"/>
                    <a:pt x="2349845" y="4216118"/>
                    <a:pt x="2419118" y="4076187"/>
                  </a:cubicBezTo>
                  <a:cubicBezTo>
                    <a:pt x="2488391" y="3936256"/>
                    <a:pt x="2489777" y="3700729"/>
                    <a:pt x="2402493" y="3585736"/>
                  </a:cubicBezTo>
                  <a:cubicBezTo>
                    <a:pt x="2315209" y="3470743"/>
                    <a:pt x="2101849" y="3394543"/>
                    <a:pt x="1895416" y="3386230"/>
                  </a:cubicBezTo>
                  <a:cubicBezTo>
                    <a:pt x="1688983" y="3377917"/>
                    <a:pt x="1370329" y="3409783"/>
                    <a:pt x="1163896" y="3535859"/>
                  </a:cubicBezTo>
                  <a:cubicBezTo>
                    <a:pt x="957463" y="3661936"/>
                    <a:pt x="726093" y="4080344"/>
                    <a:pt x="656820" y="4142689"/>
                  </a:cubicBezTo>
                  <a:cubicBezTo>
                    <a:pt x="587547" y="4205034"/>
                    <a:pt x="810606" y="3915474"/>
                    <a:pt x="748260" y="3909932"/>
                  </a:cubicBezTo>
                  <a:cubicBezTo>
                    <a:pt x="685914" y="3904390"/>
                    <a:pt x="234256" y="4175940"/>
                    <a:pt x="282747" y="4109438"/>
                  </a:cubicBezTo>
                  <a:cubicBezTo>
                    <a:pt x="331238" y="4042936"/>
                    <a:pt x="845241" y="3657779"/>
                    <a:pt x="1039205" y="3510921"/>
                  </a:cubicBezTo>
                  <a:cubicBezTo>
                    <a:pt x="1233169" y="3364063"/>
                    <a:pt x="1619711" y="3219976"/>
                    <a:pt x="1446529" y="3228289"/>
                  </a:cubicBezTo>
                  <a:cubicBezTo>
                    <a:pt x="1273347" y="3236602"/>
                    <a:pt x="12584" y="3582965"/>
                    <a:pt x="115" y="3560798"/>
                  </a:cubicBezTo>
                  <a:cubicBezTo>
                    <a:pt x="-12354" y="3538631"/>
                    <a:pt x="983788" y="3199194"/>
                    <a:pt x="1371715" y="3095285"/>
                  </a:cubicBezTo>
                  <a:cubicBezTo>
                    <a:pt x="1759642" y="2991376"/>
                    <a:pt x="2208529" y="3012157"/>
                    <a:pt x="2327678" y="2937343"/>
                  </a:cubicBezTo>
                  <a:cubicBezTo>
                    <a:pt x="2446827" y="2862529"/>
                    <a:pt x="2259791" y="2711514"/>
                    <a:pt x="2086609" y="2646398"/>
                  </a:cubicBezTo>
                  <a:cubicBezTo>
                    <a:pt x="1913427" y="2581282"/>
                    <a:pt x="1483936" y="2475987"/>
                    <a:pt x="1288587" y="2546645"/>
                  </a:cubicBezTo>
                  <a:cubicBezTo>
                    <a:pt x="1093238" y="2617303"/>
                    <a:pt x="967162" y="3019085"/>
                    <a:pt x="914515" y="3070347"/>
                  </a:cubicBezTo>
                  <a:cubicBezTo>
                    <a:pt x="861868" y="3121609"/>
                    <a:pt x="960235" y="2927645"/>
                    <a:pt x="972704" y="2854216"/>
                  </a:cubicBezTo>
                  <a:cubicBezTo>
                    <a:pt x="985173" y="2780787"/>
                    <a:pt x="1119562" y="2642241"/>
                    <a:pt x="989329" y="2629772"/>
                  </a:cubicBezTo>
                  <a:cubicBezTo>
                    <a:pt x="859096" y="2617303"/>
                    <a:pt x="228715" y="2809881"/>
                    <a:pt x="174682" y="2796027"/>
                  </a:cubicBezTo>
                  <a:close/>
                </a:path>
              </a:pathLst>
            </a:custGeom>
            <a:solidFill>
              <a:schemeClr val="tx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04" name="フリーフォーム 10">
              <a:extLst>
                <a:ext uri="{FF2B5EF4-FFF2-40B4-BE49-F238E27FC236}">
                  <a16:creationId xmlns:a16="http://schemas.microsoft.com/office/drawing/2014/main" id="{33A5EED8-E0A4-49D8-B2F8-9BD5B5EA97D9}"/>
                </a:ext>
              </a:extLst>
            </p:cNvPr>
            <p:cNvSpPr/>
            <p:nvPr/>
          </p:nvSpPr>
          <p:spPr>
            <a:xfrm rot="340256">
              <a:off x="5318623" y="3382835"/>
              <a:ext cx="1025825" cy="577699"/>
            </a:xfrm>
            <a:custGeom>
              <a:avLst/>
              <a:gdLst>
                <a:gd name="connsiteX0" fmla="*/ 307237 w 1157078"/>
                <a:gd name="connsiteY0" fmla="*/ 18407 h 651615"/>
                <a:gd name="connsiteX1" fmla="*/ 24605 w 1157078"/>
                <a:gd name="connsiteY1" fmla="*/ 84909 h 651615"/>
                <a:gd name="connsiteX2" fmla="*/ 107732 w 1157078"/>
                <a:gd name="connsiteY2" fmla="*/ 500545 h 651615"/>
                <a:gd name="connsiteX3" fmla="*/ 847565 w 1157078"/>
                <a:gd name="connsiteY3" fmla="*/ 650174 h 651615"/>
                <a:gd name="connsiteX4" fmla="*/ 1063695 w 1157078"/>
                <a:gd name="connsiteY4" fmla="*/ 542109 h 651615"/>
                <a:gd name="connsiteX5" fmla="*/ 1105259 w 1157078"/>
                <a:gd name="connsiteY5" fmla="*/ 51658 h 651615"/>
                <a:gd name="connsiteX6" fmla="*/ 307237 w 1157078"/>
                <a:gd name="connsiteY6" fmla="*/ 18407 h 651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7078" h="651615">
                  <a:moveTo>
                    <a:pt x="307237" y="18407"/>
                  </a:moveTo>
                  <a:cubicBezTo>
                    <a:pt x="127128" y="23949"/>
                    <a:pt x="57856" y="4553"/>
                    <a:pt x="24605" y="84909"/>
                  </a:cubicBezTo>
                  <a:cubicBezTo>
                    <a:pt x="-8646" y="165265"/>
                    <a:pt x="-29428" y="406334"/>
                    <a:pt x="107732" y="500545"/>
                  </a:cubicBezTo>
                  <a:cubicBezTo>
                    <a:pt x="244892" y="594756"/>
                    <a:pt x="688238" y="643247"/>
                    <a:pt x="847565" y="650174"/>
                  </a:cubicBezTo>
                  <a:cubicBezTo>
                    <a:pt x="1006892" y="657101"/>
                    <a:pt x="1020746" y="641862"/>
                    <a:pt x="1063695" y="542109"/>
                  </a:cubicBezTo>
                  <a:cubicBezTo>
                    <a:pt x="1106644" y="442356"/>
                    <a:pt x="1224408" y="138942"/>
                    <a:pt x="1105259" y="51658"/>
                  </a:cubicBezTo>
                  <a:cubicBezTo>
                    <a:pt x="986110" y="-35626"/>
                    <a:pt x="487346" y="12865"/>
                    <a:pt x="307237" y="18407"/>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05" name="フリーフォーム 11">
              <a:extLst>
                <a:ext uri="{FF2B5EF4-FFF2-40B4-BE49-F238E27FC236}">
                  <a16:creationId xmlns:a16="http://schemas.microsoft.com/office/drawing/2014/main" id="{9C8D739F-59AA-4F73-A825-390AD42722B0}"/>
                </a:ext>
              </a:extLst>
            </p:cNvPr>
            <p:cNvSpPr/>
            <p:nvPr/>
          </p:nvSpPr>
          <p:spPr>
            <a:xfrm>
              <a:off x="6415135" y="3479099"/>
              <a:ext cx="955962" cy="575832"/>
            </a:xfrm>
            <a:custGeom>
              <a:avLst/>
              <a:gdLst>
                <a:gd name="connsiteX0" fmla="*/ 5844 w 1413235"/>
                <a:gd name="connsiteY0" fmla="*/ 149721 h 502998"/>
                <a:gd name="connsiteX1" fmla="*/ 413168 w 1413235"/>
                <a:gd name="connsiteY1" fmla="*/ 92 h 502998"/>
                <a:gd name="connsiteX2" fmla="*/ 1344193 w 1413235"/>
                <a:gd name="connsiteY2" fmla="*/ 133095 h 502998"/>
                <a:gd name="connsiteX3" fmla="*/ 1269379 w 1413235"/>
                <a:gd name="connsiteY3" fmla="*/ 457292 h 502998"/>
                <a:gd name="connsiteX4" fmla="*/ 670863 w 1413235"/>
                <a:gd name="connsiteY4" fmla="*/ 498855 h 502998"/>
                <a:gd name="connsiteX5" fmla="*/ 205350 w 1413235"/>
                <a:gd name="connsiteY5" fmla="*/ 440666 h 502998"/>
                <a:gd name="connsiteX6" fmla="*/ 5844 w 1413235"/>
                <a:gd name="connsiteY6" fmla="*/ 149721 h 50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3235" h="502998">
                  <a:moveTo>
                    <a:pt x="5844" y="149721"/>
                  </a:moveTo>
                  <a:cubicBezTo>
                    <a:pt x="40480" y="76292"/>
                    <a:pt x="190110" y="2863"/>
                    <a:pt x="413168" y="92"/>
                  </a:cubicBezTo>
                  <a:cubicBezTo>
                    <a:pt x="636226" y="-2679"/>
                    <a:pt x="1201491" y="56895"/>
                    <a:pt x="1344193" y="133095"/>
                  </a:cubicBezTo>
                  <a:cubicBezTo>
                    <a:pt x="1486895" y="209295"/>
                    <a:pt x="1381601" y="396332"/>
                    <a:pt x="1269379" y="457292"/>
                  </a:cubicBezTo>
                  <a:cubicBezTo>
                    <a:pt x="1157157" y="518252"/>
                    <a:pt x="848201" y="501626"/>
                    <a:pt x="670863" y="498855"/>
                  </a:cubicBezTo>
                  <a:cubicBezTo>
                    <a:pt x="493525" y="496084"/>
                    <a:pt x="313415" y="497470"/>
                    <a:pt x="205350" y="440666"/>
                  </a:cubicBezTo>
                  <a:cubicBezTo>
                    <a:pt x="97285" y="383862"/>
                    <a:pt x="-28792" y="223150"/>
                    <a:pt x="5844" y="149721"/>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06" name="フリーフォーム 12">
              <a:extLst>
                <a:ext uri="{FF2B5EF4-FFF2-40B4-BE49-F238E27FC236}">
                  <a16:creationId xmlns:a16="http://schemas.microsoft.com/office/drawing/2014/main" id="{1BFFC0C8-9BD3-4FBD-99A4-6769E3CA690F}"/>
                </a:ext>
              </a:extLst>
            </p:cNvPr>
            <p:cNvSpPr/>
            <p:nvPr/>
          </p:nvSpPr>
          <p:spPr>
            <a:xfrm rot="655293">
              <a:off x="7472918" y="3448527"/>
              <a:ext cx="1027675" cy="701689"/>
            </a:xfrm>
            <a:custGeom>
              <a:avLst/>
              <a:gdLst>
                <a:gd name="connsiteX0" fmla="*/ 441545 w 1744374"/>
                <a:gd name="connsiteY0" fmla="*/ 225198 h 923412"/>
                <a:gd name="connsiteX1" fmla="*/ 1106563 w 1744374"/>
                <a:gd name="connsiteY1" fmla="*/ 92194 h 923412"/>
                <a:gd name="connsiteX2" fmla="*/ 1306068 w 1744374"/>
                <a:gd name="connsiteY2" fmla="*/ 754 h 923412"/>
                <a:gd name="connsiteX3" fmla="*/ 1663516 w 1744374"/>
                <a:gd name="connsiteY3" fmla="*/ 142070 h 923412"/>
                <a:gd name="connsiteX4" fmla="*/ 1638578 w 1744374"/>
                <a:gd name="connsiteY4" fmla="*/ 782150 h 923412"/>
                <a:gd name="connsiteX5" fmla="*/ 541298 w 1744374"/>
                <a:gd name="connsiteY5" fmla="*/ 906841 h 923412"/>
                <a:gd name="connsiteX6" fmla="*/ 970 w 1744374"/>
                <a:gd name="connsiteY6" fmla="*/ 524456 h 923412"/>
                <a:gd name="connsiteX7" fmla="*/ 441545 w 1744374"/>
                <a:gd name="connsiteY7" fmla="*/ 225198 h 92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374" h="923412">
                  <a:moveTo>
                    <a:pt x="441545" y="225198"/>
                  </a:moveTo>
                  <a:cubicBezTo>
                    <a:pt x="625811" y="153154"/>
                    <a:pt x="962476" y="129601"/>
                    <a:pt x="1106563" y="92194"/>
                  </a:cubicBezTo>
                  <a:cubicBezTo>
                    <a:pt x="1250650" y="54787"/>
                    <a:pt x="1213243" y="-7559"/>
                    <a:pt x="1306068" y="754"/>
                  </a:cubicBezTo>
                  <a:cubicBezTo>
                    <a:pt x="1398893" y="9067"/>
                    <a:pt x="1608098" y="11837"/>
                    <a:pt x="1663516" y="142070"/>
                  </a:cubicBezTo>
                  <a:cubicBezTo>
                    <a:pt x="1718934" y="272303"/>
                    <a:pt x="1825614" y="654688"/>
                    <a:pt x="1638578" y="782150"/>
                  </a:cubicBezTo>
                  <a:cubicBezTo>
                    <a:pt x="1451542" y="909612"/>
                    <a:pt x="814232" y="949790"/>
                    <a:pt x="541298" y="906841"/>
                  </a:cubicBezTo>
                  <a:cubicBezTo>
                    <a:pt x="268364" y="863892"/>
                    <a:pt x="20366" y="636678"/>
                    <a:pt x="970" y="524456"/>
                  </a:cubicBezTo>
                  <a:cubicBezTo>
                    <a:pt x="-18426" y="412234"/>
                    <a:pt x="257279" y="297242"/>
                    <a:pt x="441545" y="225198"/>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07" name="フリーフォーム 14">
              <a:extLst>
                <a:ext uri="{FF2B5EF4-FFF2-40B4-BE49-F238E27FC236}">
                  <a16:creationId xmlns:a16="http://schemas.microsoft.com/office/drawing/2014/main" id="{518E41A5-A47D-46C4-9545-4EA8E9EE9C6B}"/>
                </a:ext>
              </a:extLst>
            </p:cNvPr>
            <p:cNvSpPr/>
            <p:nvPr/>
          </p:nvSpPr>
          <p:spPr>
            <a:xfrm rot="21402208">
              <a:off x="8662142" y="3465513"/>
              <a:ext cx="1141534" cy="557057"/>
            </a:xfrm>
            <a:custGeom>
              <a:avLst/>
              <a:gdLst>
                <a:gd name="connsiteX0" fmla="*/ 75330 w 1141534"/>
                <a:gd name="connsiteY0" fmla="*/ 50848 h 557057"/>
                <a:gd name="connsiteX1" fmla="*/ 67017 w 1141534"/>
                <a:gd name="connsiteY1" fmla="*/ 366731 h 557057"/>
                <a:gd name="connsiteX2" fmla="*/ 233272 w 1141534"/>
                <a:gd name="connsiteY2" fmla="*/ 549611 h 557057"/>
                <a:gd name="connsiteX3" fmla="*/ 881665 w 1141534"/>
                <a:gd name="connsiteY3" fmla="*/ 508048 h 557057"/>
                <a:gd name="connsiteX4" fmla="*/ 1097796 w 1141534"/>
                <a:gd name="connsiteY4" fmla="*/ 383357 h 557057"/>
                <a:gd name="connsiteX5" fmla="*/ 1131047 w 1141534"/>
                <a:gd name="connsiteY5" fmla="*/ 133975 h 557057"/>
                <a:gd name="connsiteX6" fmla="*/ 964792 w 1141534"/>
                <a:gd name="connsiteY6" fmla="*/ 9284 h 557057"/>
                <a:gd name="connsiteX7" fmla="*/ 75330 w 1141534"/>
                <a:gd name="connsiteY7" fmla="*/ 50848 h 55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534" h="557057">
                  <a:moveTo>
                    <a:pt x="75330" y="50848"/>
                  </a:moveTo>
                  <a:cubicBezTo>
                    <a:pt x="-74299" y="110422"/>
                    <a:pt x="40693" y="283604"/>
                    <a:pt x="67017" y="366731"/>
                  </a:cubicBezTo>
                  <a:cubicBezTo>
                    <a:pt x="93341" y="449858"/>
                    <a:pt x="97497" y="526058"/>
                    <a:pt x="233272" y="549611"/>
                  </a:cubicBezTo>
                  <a:cubicBezTo>
                    <a:pt x="369047" y="573164"/>
                    <a:pt x="737578" y="535757"/>
                    <a:pt x="881665" y="508048"/>
                  </a:cubicBezTo>
                  <a:cubicBezTo>
                    <a:pt x="1025752" y="480339"/>
                    <a:pt x="1056232" y="445702"/>
                    <a:pt x="1097796" y="383357"/>
                  </a:cubicBezTo>
                  <a:cubicBezTo>
                    <a:pt x="1139360" y="321012"/>
                    <a:pt x="1153214" y="196320"/>
                    <a:pt x="1131047" y="133975"/>
                  </a:cubicBezTo>
                  <a:cubicBezTo>
                    <a:pt x="1108880" y="71630"/>
                    <a:pt x="1137974" y="24524"/>
                    <a:pt x="964792" y="9284"/>
                  </a:cubicBezTo>
                  <a:cubicBezTo>
                    <a:pt x="791610" y="-5956"/>
                    <a:pt x="224959" y="-8726"/>
                    <a:pt x="75330" y="50848"/>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08" name="楕円 107">
              <a:extLst>
                <a:ext uri="{FF2B5EF4-FFF2-40B4-BE49-F238E27FC236}">
                  <a16:creationId xmlns:a16="http://schemas.microsoft.com/office/drawing/2014/main" id="{6C8A09C3-A563-47B4-9509-E811849CD225}"/>
                </a:ext>
              </a:extLst>
            </p:cNvPr>
            <p:cNvSpPr/>
            <p:nvPr/>
          </p:nvSpPr>
          <p:spPr>
            <a:xfrm rot="1165481">
              <a:off x="2937349" y="3009303"/>
              <a:ext cx="1221971" cy="85228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lumMod val="85000"/>
                  </a:schemeClr>
                </a:solidFill>
              </a:endParaRPr>
            </a:p>
          </p:txBody>
        </p:sp>
      </p:grpSp>
      <p:sp>
        <p:nvSpPr>
          <p:cNvPr id="97" name="テキスト ボックス 96">
            <a:extLst>
              <a:ext uri="{FF2B5EF4-FFF2-40B4-BE49-F238E27FC236}">
                <a16:creationId xmlns:a16="http://schemas.microsoft.com/office/drawing/2014/main" id="{CD3BB339-0125-4DB7-8902-D4ECBB904D75}"/>
              </a:ext>
            </a:extLst>
          </p:cNvPr>
          <p:cNvSpPr txBox="1"/>
          <p:nvPr/>
        </p:nvSpPr>
        <p:spPr>
          <a:xfrm>
            <a:off x="6741076" y="2412927"/>
            <a:ext cx="702082" cy="400110"/>
          </a:xfrm>
          <a:prstGeom prst="rect">
            <a:avLst/>
          </a:prstGeom>
          <a:solidFill>
            <a:schemeClr val="bg1"/>
          </a:solidFill>
          <a:ln>
            <a:noFill/>
          </a:ln>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軸索</a:t>
            </a:r>
          </a:p>
        </p:txBody>
      </p:sp>
      <p:cxnSp>
        <p:nvCxnSpPr>
          <p:cNvPr id="87" name="直線矢印コネクタ 86">
            <a:extLst>
              <a:ext uri="{FF2B5EF4-FFF2-40B4-BE49-F238E27FC236}">
                <a16:creationId xmlns:a16="http://schemas.microsoft.com/office/drawing/2014/main" id="{BA97A55F-5A16-4A8E-B522-6128704EFA34}"/>
              </a:ext>
            </a:extLst>
          </p:cNvPr>
          <p:cNvCxnSpPr>
            <a:cxnSpLocks/>
            <a:stCxn id="97" idx="2"/>
            <a:endCxn id="106" idx="6"/>
          </p:cNvCxnSpPr>
          <p:nvPr/>
        </p:nvCxnSpPr>
        <p:spPr>
          <a:xfrm flipH="1">
            <a:off x="7076473" y="2813037"/>
            <a:ext cx="15644" cy="270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0" name="矢印: 下 89">
            <a:extLst>
              <a:ext uri="{FF2B5EF4-FFF2-40B4-BE49-F238E27FC236}">
                <a16:creationId xmlns:a16="http://schemas.microsoft.com/office/drawing/2014/main" id="{25FB9793-701C-49E0-8953-1E092CFE8345}"/>
              </a:ext>
            </a:extLst>
          </p:cNvPr>
          <p:cNvSpPr/>
          <p:nvPr/>
        </p:nvSpPr>
        <p:spPr>
          <a:xfrm rot="17538294">
            <a:off x="5328506" y="2320375"/>
            <a:ext cx="357081" cy="508138"/>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lumMod val="85000"/>
                </a:schemeClr>
              </a:solidFill>
            </a:endParaRPr>
          </a:p>
        </p:txBody>
      </p:sp>
      <p:sp>
        <p:nvSpPr>
          <p:cNvPr id="91" name="矢印: 下 90">
            <a:extLst>
              <a:ext uri="{FF2B5EF4-FFF2-40B4-BE49-F238E27FC236}">
                <a16:creationId xmlns:a16="http://schemas.microsoft.com/office/drawing/2014/main" id="{B6330A10-64F7-4BB2-8ED0-BD4DD82A29A4}"/>
              </a:ext>
            </a:extLst>
          </p:cNvPr>
          <p:cNvSpPr/>
          <p:nvPr/>
        </p:nvSpPr>
        <p:spPr>
          <a:xfrm rot="16200000">
            <a:off x="5318580" y="2733774"/>
            <a:ext cx="357081" cy="508138"/>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94" name="矢印: 下 93">
            <a:extLst>
              <a:ext uri="{FF2B5EF4-FFF2-40B4-BE49-F238E27FC236}">
                <a16:creationId xmlns:a16="http://schemas.microsoft.com/office/drawing/2014/main" id="{CDB9D4B7-F945-4197-8AE1-36268CCF0D51}"/>
              </a:ext>
            </a:extLst>
          </p:cNvPr>
          <p:cNvSpPr/>
          <p:nvPr/>
        </p:nvSpPr>
        <p:spPr>
          <a:xfrm rot="14091507">
            <a:off x="5379514" y="3178595"/>
            <a:ext cx="357081" cy="508138"/>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95" name="テキスト ボックス 94">
            <a:extLst>
              <a:ext uri="{FF2B5EF4-FFF2-40B4-BE49-F238E27FC236}">
                <a16:creationId xmlns:a16="http://schemas.microsoft.com/office/drawing/2014/main" id="{49B4E453-89EB-4301-B4A9-ED555140FE66}"/>
              </a:ext>
            </a:extLst>
          </p:cNvPr>
          <p:cNvSpPr txBox="1"/>
          <p:nvPr/>
        </p:nvSpPr>
        <p:spPr>
          <a:xfrm>
            <a:off x="4608509" y="1982504"/>
            <a:ext cx="1222491" cy="400110"/>
          </a:xfrm>
          <a:prstGeom prst="rect">
            <a:avLst/>
          </a:prstGeom>
          <a:noFill/>
          <a:ln>
            <a:noFill/>
          </a:ln>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電気信号</a:t>
            </a:r>
          </a:p>
        </p:txBody>
      </p:sp>
      <p:sp>
        <p:nvSpPr>
          <p:cNvPr id="50" name="テキスト ボックス 49">
            <a:extLst>
              <a:ext uri="{FF2B5EF4-FFF2-40B4-BE49-F238E27FC236}">
                <a16:creationId xmlns:a16="http://schemas.microsoft.com/office/drawing/2014/main" id="{87E51642-2BA6-454D-9067-1BA636F4D65B}"/>
              </a:ext>
            </a:extLst>
          </p:cNvPr>
          <p:cNvSpPr txBox="1"/>
          <p:nvPr/>
        </p:nvSpPr>
        <p:spPr>
          <a:xfrm>
            <a:off x="5086611" y="1147336"/>
            <a:ext cx="3833336" cy="707886"/>
          </a:xfrm>
          <a:prstGeom prst="rect">
            <a:avLst/>
          </a:prstGeom>
          <a:noFill/>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電気信号の入力はニューロン内で蓄積される</a:t>
            </a:r>
          </a:p>
        </p:txBody>
      </p:sp>
      <p:pic>
        <p:nvPicPr>
          <p:cNvPr id="110" name="図 109">
            <a:extLst>
              <a:ext uri="{FF2B5EF4-FFF2-40B4-BE49-F238E27FC236}">
                <a16:creationId xmlns:a16="http://schemas.microsoft.com/office/drawing/2014/main" id="{8DD98EE3-B36E-4398-AC7B-B4E180101954}"/>
              </a:ext>
            </a:extLst>
          </p:cNvPr>
          <p:cNvPicPr>
            <a:picLocks noChangeAspect="1"/>
          </p:cNvPicPr>
          <p:nvPr/>
        </p:nvPicPr>
        <p:blipFill rotWithShape="1">
          <a:blip r:embed="rId3"/>
          <a:srcRect t="-1" r="71319" b="769"/>
          <a:stretch/>
        </p:blipFill>
        <p:spPr>
          <a:xfrm>
            <a:off x="7809616" y="4916504"/>
            <a:ext cx="927080" cy="1727040"/>
          </a:xfrm>
          <a:prstGeom prst="rect">
            <a:avLst/>
          </a:prstGeom>
        </p:spPr>
      </p:pic>
      <p:grpSp>
        <p:nvGrpSpPr>
          <p:cNvPr id="111" name="グループ化 110">
            <a:extLst>
              <a:ext uri="{FF2B5EF4-FFF2-40B4-BE49-F238E27FC236}">
                <a16:creationId xmlns:a16="http://schemas.microsoft.com/office/drawing/2014/main" id="{076D9FA1-EF29-42C4-BBF7-3BCE987FD235}"/>
              </a:ext>
            </a:extLst>
          </p:cNvPr>
          <p:cNvGrpSpPr/>
          <p:nvPr/>
        </p:nvGrpSpPr>
        <p:grpSpPr>
          <a:xfrm>
            <a:off x="5271518" y="4948578"/>
            <a:ext cx="3071355" cy="1648499"/>
            <a:chOff x="166140" y="138366"/>
            <a:chExt cx="11995384" cy="6438325"/>
          </a:xfrm>
        </p:grpSpPr>
        <p:sp>
          <p:nvSpPr>
            <p:cNvPr id="112" name="フリーフォーム 13">
              <a:extLst>
                <a:ext uri="{FF2B5EF4-FFF2-40B4-BE49-F238E27FC236}">
                  <a16:creationId xmlns:a16="http://schemas.microsoft.com/office/drawing/2014/main" id="{941073F9-A344-4FC5-AA35-AEB1CDB8C260}"/>
                </a:ext>
              </a:extLst>
            </p:cNvPr>
            <p:cNvSpPr/>
            <p:nvPr/>
          </p:nvSpPr>
          <p:spPr>
            <a:xfrm>
              <a:off x="166140" y="138366"/>
              <a:ext cx="11995384" cy="6438325"/>
            </a:xfrm>
            <a:custGeom>
              <a:avLst/>
              <a:gdLst>
                <a:gd name="connsiteX0" fmla="*/ 174682 w 11995384"/>
                <a:gd name="connsiteY0" fmla="*/ 2796027 h 6438325"/>
                <a:gd name="connsiteX1" fmla="*/ 665133 w 11995384"/>
                <a:gd name="connsiteY1" fmla="*/ 2546645 h 6438325"/>
                <a:gd name="connsiteX2" fmla="*/ 1429904 w 11995384"/>
                <a:gd name="connsiteY2" fmla="*/ 2430267 h 6438325"/>
                <a:gd name="connsiteX3" fmla="*/ 2419118 w 11995384"/>
                <a:gd name="connsiteY3" fmla="*/ 2530019 h 6438325"/>
                <a:gd name="connsiteX4" fmla="*/ 2452369 w 11995384"/>
                <a:gd name="connsiteY4" fmla="*/ 2388703 h 6438325"/>
                <a:gd name="connsiteX5" fmla="*/ 1712536 w 11995384"/>
                <a:gd name="connsiteY5" fmla="*/ 1914878 h 6438325"/>
                <a:gd name="connsiteX6" fmla="*/ 789824 w 11995384"/>
                <a:gd name="connsiteY6" fmla="*/ 1831750 h 6438325"/>
                <a:gd name="connsiteX7" fmla="*/ 315998 w 11995384"/>
                <a:gd name="connsiteY7" fmla="*/ 1948129 h 6438325"/>
                <a:gd name="connsiteX8" fmla="*/ 573693 w 11995384"/>
                <a:gd name="connsiteY8" fmla="*/ 1781874 h 6438325"/>
                <a:gd name="connsiteX9" fmla="*/ 748260 w 11995384"/>
                <a:gd name="connsiteY9" fmla="*/ 1756936 h 6438325"/>
                <a:gd name="connsiteX10" fmla="*/ 582005 w 11995384"/>
                <a:gd name="connsiteY10" fmla="*/ 1682121 h 6438325"/>
                <a:gd name="connsiteX11" fmla="*/ 324311 w 11995384"/>
                <a:gd name="connsiteY11" fmla="*/ 1715372 h 6438325"/>
                <a:gd name="connsiteX12" fmla="*/ 482253 w 11995384"/>
                <a:gd name="connsiteY12" fmla="*/ 1623932 h 6438325"/>
                <a:gd name="connsiteX13" fmla="*/ 764885 w 11995384"/>
                <a:gd name="connsiteY13" fmla="*/ 1640558 h 6438325"/>
                <a:gd name="connsiteX14" fmla="*/ 1621096 w 11995384"/>
                <a:gd name="connsiteY14" fmla="*/ 1748623 h 6438325"/>
                <a:gd name="connsiteX15" fmla="*/ 2435744 w 11995384"/>
                <a:gd name="connsiteY15" fmla="*/ 1964754 h 6438325"/>
                <a:gd name="connsiteX16" fmla="*/ 1787351 w 11995384"/>
                <a:gd name="connsiteY16" fmla="*/ 834223 h 6438325"/>
                <a:gd name="connsiteX17" fmla="*/ 2527184 w 11995384"/>
                <a:gd name="connsiteY17" fmla="*/ 1823438 h 6438325"/>
                <a:gd name="connsiteX18" fmla="*/ 2942820 w 11995384"/>
                <a:gd name="connsiteY18" fmla="*/ 1998005 h 6438325"/>
                <a:gd name="connsiteX19" fmla="*/ 2843067 w 11995384"/>
                <a:gd name="connsiteY19" fmla="*/ 1224921 h 6438325"/>
                <a:gd name="connsiteX20" fmla="*/ 2360929 w 11995384"/>
                <a:gd name="connsiteY20" fmla="*/ 27889 h 6438325"/>
                <a:gd name="connsiteX21" fmla="*/ 2618624 w 11995384"/>
                <a:gd name="connsiteY21" fmla="*/ 352085 h 6438325"/>
                <a:gd name="connsiteX22" fmla="*/ 2776565 w 11995384"/>
                <a:gd name="connsiteY22" fmla="*/ 19576 h 6438325"/>
                <a:gd name="connsiteX23" fmla="*/ 2743315 w 11995384"/>
                <a:gd name="connsiteY23" fmla="*/ 526652 h 6438325"/>
                <a:gd name="connsiteX24" fmla="*/ 3067511 w 11995384"/>
                <a:gd name="connsiteY24" fmla="*/ 1108543 h 6438325"/>
                <a:gd name="connsiteX25" fmla="*/ 3366769 w 11995384"/>
                <a:gd name="connsiteY25" fmla="*/ 850849 h 6438325"/>
                <a:gd name="connsiteX26" fmla="*/ 3150638 w 11995384"/>
                <a:gd name="connsiteY26" fmla="*/ 659656 h 6438325"/>
                <a:gd name="connsiteX27" fmla="*/ 3491460 w 11995384"/>
                <a:gd name="connsiteY27" fmla="*/ 767721 h 6438325"/>
                <a:gd name="connsiteX28" fmla="*/ 3749155 w 11995384"/>
                <a:gd name="connsiteY28" fmla="*/ 584841 h 6438325"/>
                <a:gd name="connsiteX29" fmla="*/ 3192202 w 11995384"/>
                <a:gd name="connsiteY29" fmla="*/ 1316361 h 6438325"/>
                <a:gd name="connsiteX30" fmla="*/ 3175576 w 11995384"/>
                <a:gd name="connsiteY30" fmla="*/ 1998005 h 6438325"/>
                <a:gd name="connsiteX31" fmla="*/ 3732529 w 11995384"/>
                <a:gd name="connsiteY31" fmla="*/ 2114383 h 6438325"/>
                <a:gd name="connsiteX32" fmla="*/ 4247918 w 11995384"/>
                <a:gd name="connsiteY32" fmla="*/ 443525 h 6438325"/>
                <a:gd name="connsiteX33" fmla="*/ 4222980 w 11995384"/>
                <a:gd name="connsiteY33" fmla="*/ 701219 h 6438325"/>
                <a:gd name="connsiteX34" fmla="*/ 4031787 w 11995384"/>
                <a:gd name="connsiteY34" fmla="*/ 1773561 h 6438325"/>
                <a:gd name="connsiteX35" fmla="*/ 4464049 w 11995384"/>
                <a:gd name="connsiteY35" fmla="*/ 1357925 h 6438325"/>
                <a:gd name="connsiteX36" fmla="*/ 4605365 w 11995384"/>
                <a:gd name="connsiteY36" fmla="*/ 651343 h 6438325"/>
                <a:gd name="connsiteX37" fmla="*/ 4605365 w 11995384"/>
                <a:gd name="connsiteY37" fmla="*/ 1091918 h 6438325"/>
                <a:gd name="connsiteX38" fmla="*/ 4472362 w 11995384"/>
                <a:gd name="connsiteY38" fmla="*/ 1515867 h 6438325"/>
                <a:gd name="connsiteX39" fmla="*/ 3965285 w 11995384"/>
                <a:gd name="connsiteY39" fmla="*/ 2155947 h 6438325"/>
                <a:gd name="connsiteX40" fmla="*/ 4040100 w 11995384"/>
                <a:gd name="connsiteY40" fmla="*/ 2355452 h 6438325"/>
                <a:gd name="connsiteX41" fmla="*/ 4331045 w 11995384"/>
                <a:gd name="connsiteY41" fmla="*/ 2363765 h 6438325"/>
                <a:gd name="connsiteX42" fmla="*/ 4663555 w 11995384"/>
                <a:gd name="connsiteY42" fmla="*/ 1956441 h 6438325"/>
                <a:gd name="connsiteX43" fmla="*/ 4863060 w 11995384"/>
                <a:gd name="connsiteY43" fmla="*/ 1698747 h 6438325"/>
                <a:gd name="connsiteX44" fmla="*/ 4996064 w 11995384"/>
                <a:gd name="connsiteY44" fmla="*/ 1042041 h 6438325"/>
                <a:gd name="connsiteX45" fmla="*/ 4954500 w 11995384"/>
                <a:gd name="connsiteY45" fmla="*/ 1740310 h 6438325"/>
                <a:gd name="connsiteX46" fmla="*/ 5336885 w 11995384"/>
                <a:gd name="connsiteY46" fmla="*/ 1075292 h 6438325"/>
                <a:gd name="connsiteX47" fmla="*/ 5012689 w 11995384"/>
                <a:gd name="connsiteY47" fmla="*/ 1831750 h 6438325"/>
                <a:gd name="connsiteX48" fmla="*/ 4846435 w 11995384"/>
                <a:gd name="connsiteY48" fmla="*/ 2047881 h 6438325"/>
                <a:gd name="connsiteX49" fmla="*/ 5428325 w 11995384"/>
                <a:gd name="connsiteY49" fmla="*/ 1989692 h 6438325"/>
                <a:gd name="connsiteX50" fmla="*/ 4796558 w 11995384"/>
                <a:gd name="connsiteY50" fmla="*/ 2164259 h 6438325"/>
                <a:gd name="connsiteX51" fmla="*/ 4580427 w 11995384"/>
                <a:gd name="connsiteY51" fmla="*/ 2621459 h 6438325"/>
                <a:gd name="connsiteX52" fmla="*/ 5395075 w 11995384"/>
                <a:gd name="connsiteY52" fmla="*/ 3328041 h 6438325"/>
                <a:gd name="connsiteX53" fmla="*/ 7805765 w 11995384"/>
                <a:gd name="connsiteY53" fmla="*/ 3618987 h 6438325"/>
                <a:gd name="connsiteX54" fmla="*/ 9634565 w 11995384"/>
                <a:gd name="connsiteY54" fmla="*/ 3344667 h 6438325"/>
                <a:gd name="connsiteX55" fmla="*/ 10324522 w 11995384"/>
                <a:gd name="connsiteY55" fmla="*/ 2363765 h 6438325"/>
                <a:gd name="connsiteX56" fmla="*/ 10108391 w 11995384"/>
                <a:gd name="connsiteY56" fmla="*/ 1873314 h 6438325"/>
                <a:gd name="connsiteX57" fmla="*/ 9750944 w 11995384"/>
                <a:gd name="connsiteY57" fmla="*/ 1948129 h 6438325"/>
                <a:gd name="connsiteX58" fmla="*/ 9401809 w 11995384"/>
                <a:gd name="connsiteY58" fmla="*/ 1948129 h 6438325"/>
                <a:gd name="connsiteX59" fmla="*/ 9734318 w 11995384"/>
                <a:gd name="connsiteY59" fmla="*/ 1873314 h 6438325"/>
                <a:gd name="connsiteX60" fmla="*/ 10025264 w 11995384"/>
                <a:gd name="connsiteY60" fmla="*/ 1765249 h 6438325"/>
                <a:gd name="connsiteX61" fmla="*/ 9609627 w 11995384"/>
                <a:gd name="connsiteY61" fmla="*/ 1756936 h 6438325"/>
                <a:gd name="connsiteX62" fmla="*/ 9950449 w 11995384"/>
                <a:gd name="connsiteY62" fmla="*/ 1682121 h 6438325"/>
                <a:gd name="connsiteX63" fmla="*/ 10307896 w 11995384"/>
                <a:gd name="connsiteY63" fmla="*/ 1873314 h 6438325"/>
                <a:gd name="connsiteX64" fmla="*/ 10515715 w 11995384"/>
                <a:gd name="connsiteY64" fmla="*/ 2097758 h 6438325"/>
                <a:gd name="connsiteX65" fmla="*/ 10657031 w 11995384"/>
                <a:gd name="connsiteY65" fmla="*/ 1865001 h 6438325"/>
                <a:gd name="connsiteX66" fmla="*/ 10781722 w 11995384"/>
                <a:gd name="connsiteY66" fmla="*/ 1707059 h 6438325"/>
                <a:gd name="connsiteX67" fmla="*/ 11164107 w 11995384"/>
                <a:gd name="connsiteY67" fmla="*/ 1407801 h 6438325"/>
                <a:gd name="connsiteX68" fmla="*/ 10723533 w 11995384"/>
                <a:gd name="connsiteY68" fmla="*/ 1898252 h 6438325"/>
                <a:gd name="connsiteX69" fmla="*/ 10756784 w 11995384"/>
                <a:gd name="connsiteY69" fmla="*/ 2097758 h 6438325"/>
                <a:gd name="connsiteX70" fmla="*/ 11139169 w 11995384"/>
                <a:gd name="connsiteY70" fmla="*/ 1823438 h 6438325"/>
                <a:gd name="connsiteX71" fmla="*/ 11363613 w 11995384"/>
                <a:gd name="connsiteY71" fmla="*/ 1457678 h 6438325"/>
                <a:gd name="connsiteX72" fmla="*/ 11255547 w 11995384"/>
                <a:gd name="connsiteY72" fmla="*/ 1798499 h 6438325"/>
                <a:gd name="connsiteX73" fmla="*/ 11529867 w 11995384"/>
                <a:gd name="connsiteY73" fmla="*/ 1690434 h 6438325"/>
                <a:gd name="connsiteX74" fmla="*/ 11637933 w 11995384"/>
                <a:gd name="connsiteY74" fmla="*/ 1632245 h 6438325"/>
                <a:gd name="connsiteX75" fmla="*/ 11338675 w 11995384"/>
                <a:gd name="connsiteY75" fmla="*/ 1873314 h 6438325"/>
                <a:gd name="connsiteX76" fmla="*/ 10740158 w 11995384"/>
                <a:gd name="connsiteY76" fmla="*/ 2222449 h 6438325"/>
                <a:gd name="connsiteX77" fmla="*/ 10715220 w 11995384"/>
                <a:gd name="connsiteY77" fmla="*/ 2413641 h 6438325"/>
                <a:gd name="connsiteX78" fmla="*/ 11413489 w 11995384"/>
                <a:gd name="connsiteY78" fmla="*/ 2280638 h 6438325"/>
                <a:gd name="connsiteX79" fmla="*/ 11737685 w 11995384"/>
                <a:gd name="connsiteY79" fmla="*/ 2155947 h 6438325"/>
                <a:gd name="connsiteX80" fmla="*/ 11513242 w 11995384"/>
                <a:gd name="connsiteY80" fmla="*/ 2338827 h 6438325"/>
                <a:gd name="connsiteX81" fmla="*/ 11770936 w 11995384"/>
                <a:gd name="connsiteY81" fmla="*/ 2538332 h 6438325"/>
                <a:gd name="connsiteX82" fmla="*/ 11529867 w 11995384"/>
                <a:gd name="connsiteY82" fmla="*/ 2446892 h 6438325"/>
                <a:gd name="connsiteX83" fmla="*/ 11313736 w 11995384"/>
                <a:gd name="connsiteY83" fmla="*/ 2405329 h 6438325"/>
                <a:gd name="connsiteX84" fmla="*/ 10665344 w 11995384"/>
                <a:gd name="connsiteY84" fmla="*/ 2521707 h 6438325"/>
                <a:gd name="connsiteX85" fmla="*/ 10324522 w 11995384"/>
                <a:gd name="connsiteY85" fmla="*/ 2953969 h 6438325"/>
                <a:gd name="connsiteX86" fmla="*/ 10158267 w 11995384"/>
                <a:gd name="connsiteY86" fmla="*/ 3452732 h 6438325"/>
                <a:gd name="connsiteX87" fmla="*/ 11213984 w 11995384"/>
                <a:gd name="connsiteY87" fmla="*/ 3660550 h 6438325"/>
                <a:gd name="connsiteX88" fmla="*/ 11579744 w 11995384"/>
                <a:gd name="connsiteY88" fmla="*/ 3286478 h 6438325"/>
                <a:gd name="connsiteX89" fmla="*/ 11446740 w 11995384"/>
                <a:gd name="connsiteY89" fmla="*/ 3718739 h 6438325"/>
                <a:gd name="connsiteX90" fmla="*/ 11646245 w 11995384"/>
                <a:gd name="connsiteY90" fmla="*/ 3685489 h 6438325"/>
                <a:gd name="connsiteX91" fmla="*/ 11837438 w 11995384"/>
                <a:gd name="connsiteY91" fmla="*/ 3552485 h 6438325"/>
                <a:gd name="connsiteX92" fmla="*/ 11571431 w 11995384"/>
                <a:gd name="connsiteY92" fmla="*/ 3860056 h 6438325"/>
                <a:gd name="connsiteX93" fmla="*/ 11995380 w 11995384"/>
                <a:gd name="connsiteY93" fmla="*/ 3993059 h 6438325"/>
                <a:gd name="connsiteX94" fmla="*/ 11579744 w 11995384"/>
                <a:gd name="connsiteY94" fmla="*/ 3976434 h 6438325"/>
                <a:gd name="connsiteX95" fmla="*/ 11430115 w 11995384"/>
                <a:gd name="connsiteY95" fmla="*/ 3884994 h 6438325"/>
                <a:gd name="connsiteX96" fmla="*/ 11612995 w 11995384"/>
                <a:gd name="connsiteY96" fmla="*/ 4175939 h 6438325"/>
                <a:gd name="connsiteX97" fmla="*/ 11937191 w 11995384"/>
                <a:gd name="connsiteY97" fmla="*/ 4325569 h 6438325"/>
                <a:gd name="connsiteX98" fmla="*/ 11538180 w 11995384"/>
                <a:gd name="connsiteY98" fmla="*/ 4250754 h 6438325"/>
                <a:gd name="connsiteX99" fmla="*/ 11338675 w 11995384"/>
                <a:gd name="connsiteY99" fmla="*/ 3876681 h 6438325"/>
                <a:gd name="connsiteX100" fmla="*/ 11189045 w 11995384"/>
                <a:gd name="connsiteY100" fmla="*/ 3801867 h 6438325"/>
                <a:gd name="connsiteX101" fmla="*/ 11338675 w 11995384"/>
                <a:gd name="connsiteY101" fmla="*/ 4317256 h 6438325"/>
                <a:gd name="connsiteX102" fmla="*/ 11413489 w 11995384"/>
                <a:gd name="connsiteY102" fmla="*/ 4466885 h 6438325"/>
                <a:gd name="connsiteX103" fmla="*/ 11255547 w 11995384"/>
                <a:gd name="connsiteY103" fmla="*/ 4275692 h 6438325"/>
                <a:gd name="connsiteX104" fmla="*/ 11022791 w 11995384"/>
                <a:gd name="connsiteY104" fmla="*/ 3835118 h 6438325"/>
                <a:gd name="connsiteX105" fmla="*/ 10000325 w 11995384"/>
                <a:gd name="connsiteY105" fmla="*/ 3635612 h 6438325"/>
                <a:gd name="connsiteX106" fmla="*/ 8179838 w 11995384"/>
                <a:gd name="connsiteY106" fmla="*/ 3768616 h 6438325"/>
                <a:gd name="connsiteX107" fmla="*/ 5228820 w 11995384"/>
                <a:gd name="connsiteY107" fmla="*/ 3643925 h 6438325"/>
                <a:gd name="connsiteX108" fmla="*/ 4222980 w 11995384"/>
                <a:gd name="connsiteY108" fmla="*/ 3585736 h 6438325"/>
                <a:gd name="connsiteX109" fmla="*/ 4214667 w 11995384"/>
                <a:gd name="connsiteY109" fmla="*/ 4292318 h 6438325"/>
                <a:gd name="connsiteX110" fmla="*/ 4630304 w 11995384"/>
                <a:gd name="connsiteY110" fmla="*/ 5846798 h 6438325"/>
                <a:gd name="connsiteX111" fmla="*/ 4887998 w 11995384"/>
                <a:gd name="connsiteY111" fmla="*/ 6287372 h 6438325"/>
                <a:gd name="connsiteX112" fmla="*/ 4555489 w 11995384"/>
                <a:gd name="connsiteY112" fmla="*/ 6021365 h 6438325"/>
                <a:gd name="connsiteX113" fmla="*/ 4663555 w 11995384"/>
                <a:gd name="connsiteY113" fmla="*/ 6437001 h 6438325"/>
                <a:gd name="connsiteX114" fmla="*/ 4488987 w 11995384"/>
                <a:gd name="connsiteY114" fmla="*/ 6137743 h 6438325"/>
                <a:gd name="connsiteX115" fmla="*/ 4405860 w 11995384"/>
                <a:gd name="connsiteY115" fmla="*/ 5713794 h 6438325"/>
                <a:gd name="connsiteX116" fmla="*/ 4198042 w 11995384"/>
                <a:gd name="connsiteY116" fmla="*/ 5215030 h 6438325"/>
                <a:gd name="connsiteX117" fmla="*/ 4206355 w 11995384"/>
                <a:gd name="connsiteY117" fmla="*/ 5040463 h 6438325"/>
                <a:gd name="connsiteX118" fmla="*/ 3990224 w 11995384"/>
                <a:gd name="connsiteY118" fmla="*/ 4483510 h 6438325"/>
                <a:gd name="connsiteX119" fmla="*/ 3832282 w 11995384"/>
                <a:gd name="connsiteY119" fmla="*/ 4234129 h 6438325"/>
                <a:gd name="connsiteX120" fmla="*/ 3242078 w 11995384"/>
                <a:gd name="connsiteY120" fmla="*/ 4234129 h 6438325"/>
                <a:gd name="connsiteX121" fmla="*/ 3167264 w 11995384"/>
                <a:gd name="connsiteY121" fmla="*/ 5073714 h 6438325"/>
                <a:gd name="connsiteX122" fmla="*/ 4056725 w 11995384"/>
                <a:gd name="connsiteY122" fmla="*/ 6170994 h 6438325"/>
                <a:gd name="connsiteX123" fmla="*/ 4439111 w 11995384"/>
                <a:gd name="connsiteY123" fmla="*/ 6378812 h 6438325"/>
                <a:gd name="connsiteX124" fmla="*/ 4156478 w 11995384"/>
                <a:gd name="connsiteY124" fmla="*/ 6362187 h 6438325"/>
                <a:gd name="connsiteX125" fmla="*/ 3940347 w 11995384"/>
                <a:gd name="connsiteY125" fmla="*/ 6146056 h 6438325"/>
                <a:gd name="connsiteX126" fmla="*/ 3857220 w 11995384"/>
                <a:gd name="connsiteY126" fmla="*/ 6345561 h 6438325"/>
                <a:gd name="connsiteX127" fmla="*/ 3749155 w 11995384"/>
                <a:gd name="connsiteY127" fmla="*/ 6054616 h 6438325"/>
                <a:gd name="connsiteX128" fmla="*/ 3258704 w 11995384"/>
                <a:gd name="connsiteY128" fmla="*/ 5530914 h 6438325"/>
                <a:gd name="connsiteX129" fmla="*/ 3050885 w 11995384"/>
                <a:gd name="connsiteY129" fmla="*/ 5979801 h 6438325"/>
                <a:gd name="connsiteX130" fmla="*/ 3092449 w 11995384"/>
                <a:gd name="connsiteY130" fmla="*/ 6320623 h 6438325"/>
                <a:gd name="connsiteX131" fmla="*/ 2959445 w 11995384"/>
                <a:gd name="connsiteY131" fmla="*/ 6029678 h 6438325"/>
                <a:gd name="connsiteX132" fmla="*/ 2951133 w 11995384"/>
                <a:gd name="connsiteY132" fmla="*/ 5771983 h 6438325"/>
                <a:gd name="connsiteX133" fmla="*/ 2793191 w 11995384"/>
                <a:gd name="connsiteY133" fmla="*/ 6170994 h 6438325"/>
                <a:gd name="connsiteX134" fmla="*/ 2926195 w 11995384"/>
                <a:gd name="connsiteY134" fmla="*/ 5672230 h 6438325"/>
                <a:gd name="connsiteX135" fmla="*/ 3042573 w 11995384"/>
                <a:gd name="connsiteY135" fmla="*/ 5381285 h 6438325"/>
                <a:gd name="connsiteX136" fmla="*/ 2926195 w 11995384"/>
                <a:gd name="connsiteY136" fmla="*/ 5065401 h 6438325"/>
                <a:gd name="connsiteX137" fmla="*/ 2668500 w 11995384"/>
                <a:gd name="connsiteY137" fmla="*/ 5597416 h 6438325"/>
                <a:gd name="connsiteX138" fmla="*/ 2868005 w 11995384"/>
                <a:gd name="connsiteY138" fmla="*/ 4874209 h 6438325"/>
                <a:gd name="connsiteX139" fmla="*/ 2676813 w 11995384"/>
                <a:gd name="connsiteY139" fmla="*/ 4325569 h 6438325"/>
                <a:gd name="connsiteX140" fmla="*/ 2169736 w 11995384"/>
                <a:gd name="connsiteY140" fmla="*/ 4732892 h 6438325"/>
                <a:gd name="connsiteX141" fmla="*/ 1853853 w 11995384"/>
                <a:gd name="connsiteY141" fmla="*/ 5131903 h 6438325"/>
                <a:gd name="connsiteX142" fmla="*/ 1762413 w 11995384"/>
                <a:gd name="connsiteY142" fmla="*/ 6262434 h 6438325"/>
                <a:gd name="connsiteX143" fmla="*/ 1679285 w 11995384"/>
                <a:gd name="connsiteY143" fmla="*/ 5356347 h 6438325"/>
                <a:gd name="connsiteX144" fmla="*/ 1646035 w 11995384"/>
                <a:gd name="connsiteY144" fmla="*/ 5007212 h 6438325"/>
                <a:gd name="connsiteX145" fmla="*/ 465627 w 11995384"/>
                <a:gd name="connsiteY145" fmla="*/ 6046303 h 6438325"/>
                <a:gd name="connsiteX146" fmla="*/ 648507 w 11995384"/>
                <a:gd name="connsiteY146" fmla="*/ 5705481 h 6438325"/>
                <a:gd name="connsiteX147" fmla="*/ 274435 w 11995384"/>
                <a:gd name="connsiteY147" fmla="*/ 5697169 h 6438325"/>
                <a:gd name="connsiteX148" fmla="*/ 814762 w 11995384"/>
                <a:gd name="connsiteY148" fmla="*/ 5589103 h 6438325"/>
                <a:gd name="connsiteX149" fmla="*/ 1629409 w 11995384"/>
                <a:gd name="connsiteY149" fmla="*/ 4899147 h 6438325"/>
                <a:gd name="connsiteX150" fmla="*/ 1986856 w 11995384"/>
                <a:gd name="connsiteY150" fmla="*/ 4425321 h 6438325"/>
                <a:gd name="connsiteX151" fmla="*/ 2419118 w 11995384"/>
                <a:gd name="connsiteY151" fmla="*/ 4076187 h 6438325"/>
                <a:gd name="connsiteX152" fmla="*/ 2402493 w 11995384"/>
                <a:gd name="connsiteY152" fmla="*/ 3585736 h 6438325"/>
                <a:gd name="connsiteX153" fmla="*/ 1895416 w 11995384"/>
                <a:gd name="connsiteY153" fmla="*/ 3386230 h 6438325"/>
                <a:gd name="connsiteX154" fmla="*/ 1163896 w 11995384"/>
                <a:gd name="connsiteY154" fmla="*/ 3535859 h 6438325"/>
                <a:gd name="connsiteX155" fmla="*/ 656820 w 11995384"/>
                <a:gd name="connsiteY155" fmla="*/ 4142689 h 6438325"/>
                <a:gd name="connsiteX156" fmla="*/ 748260 w 11995384"/>
                <a:gd name="connsiteY156" fmla="*/ 3909932 h 6438325"/>
                <a:gd name="connsiteX157" fmla="*/ 282747 w 11995384"/>
                <a:gd name="connsiteY157" fmla="*/ 4109438 h 6438325"/>
                <a:gd name="connsiteX158" fmla="*/ 1039205 w 11995384"/>
                <a:gd name="connsiteY158" fmla="*/ 3510921 h 6438325"/>
                <a:gd name="connsiteX159" fmla="*/ 1446529 w 11995384"/>
                <a:gd name="connsiteY159" fmla="*/ 3228289 h 6438325"/>
                <a:gd name="connsiteX160" fmla="*/ 115 w 11995384"/>
                <a:gd name="connsiteY160" fmla="*/ 3560798 h 6438325"/>
                <a:gd name="connsiteX161" fmla="*/ 1371715 w 11995384"/>
                <a:gd name="connsiteY161" fmla="*/ 3095285 h 6438325"/>
                <a:gd name="connsiteX162" fmla="*/ 2327678 w 11995384"/>
                <a:gd name="connsiteY162" fmla="*/ 2937343 h 6438325"/>
                <a:gd name="connsiteX163" fmla="*/ 2086609 w 11995384"/>
                <a:gd name="connsiteY163" fmla="*/ 2646398 h 6438325"/>
                <a:gd name="connsiteX164" fmla="*/ 1288587 w 11995384"/>
                <a:gd name="connsiteY164" fmla="*/ 2546645 h 6438325"/>
                <a:gd name="connsiteX165" fmla="*/ 914515 w 11995384"/>
                <a:gd name="connsiteY165" fmla="*/ 3070347 h 6438325"/>
                <a:gd name="connsiteX166" fmla="*/ 972704 w 11995384"/>
                <a:gd name="connsiteY166" fmla="*/ 2854216 h 6438325"/>
                <a:gd name="connsiteX167" fmla="*/ 989329 w 11995384"/>
                <a:gd name="connsiteY167" fmla="*/ 2629772 h 6438325"/>
                <a:gd name="connsiteX168" fmla="*/ 174682 w 11995384"/>
                <a:gd name="connsiteY168" fmla="*/ 2796027 h 643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1995384" h="6438325">
                  <a:moveTo>
                    <a:pt x="174682" y="2796027"/>
                  </a:moveTo>
                  <a:cubicBezTo>
                    <a:pt x="120649" y="2782173"/>
                    <a:pt x="455929" y="2607605"/>
                    <a:pt x="665133" y="2546645"/>
                  </a:cubicBezTo>
                  <a:cubicBezTo>
                    <a:pt x="874337" y="2485685"/>
                    <a:pt x="1137573" y="2433038"/>
                    <a:pt x="1429904" y="2430267"/>
                  </a:cubicBezTo>
                  <a:cubicBezTo>
                    <a:pt x="1722235" y="2427496"/>
                    <a:pt x="2248707" y="2536946"/>
                    <a:pt x="2419118" y="2530019"/>
                  </a:cubicBezTo>
                  <a:cubicBezTo>
                    <a:pt x="2589529" y="2523092"/>
                    <a:pt x="2570133" y="2491226"/>
                    <a:pt x="2452369" y="2388703"/>
                  </a:cubicBezTo>
                  <a:cubicBezTo>
                    <a:pt x="2334605" y="2286179"/>
                    <a:pt x="1989627" y="2007703"/>
                    <a:pt x="1712536" y="1914878"/>
                  </a:cubicBezTo>
                  <a:cubicBezTo>
                    <a:pt x="1435445" y="1822053"/>
                    <a:pt x="1022580" y="1826208"/>
                    <a:pt x="789824" y="1831750"/>
                  </a:cubicBezTo>
                  <a:cubicBezTo>
                    <a:pt x="557068" y="1837292"/>
                    <a:pt x="352020" y="1956442"/>
                    <a:pt x="315998" y="1948129"/>
                  </a:cubicBezTo>
                  <a:cubicBezTo>
                    <a:pt x="279976" y="1939816"/>
                    <a:pt x="501649" y="1813739"/>
                    <a:pt x="573693" y="1781874"/>
                  </a:cubicBezTo>
                  <a:cubicBezTo>
                    <a:pt x="645737" y="1750009"/>
                    <a:pt x="746875" y="1773561"/>
                    <a:pt x="748260" y="1756936"/>
                  </a:cubicBezTo>
                  <a:cubicBezTo>
                    <a:pt x="749645" y="1740311"/>
                    <a:pt x="652663" y="1689048"/>
                    <a:pt x="582005" y="1682121"/>
                  </a:cubicBezTo>
                  <a:cubicBezTo>
                    <a:pt x="511347" y="1675194"/>
                    <a:pt x="340936" y="1725070"/>
                    <a:pt x="324311" y="1715372"/>
                  </a:cubicBezTo>
                  <a:cubicBezTo>
                    <a:pt x="307686" y="1705674"/>
                    <a:pt x="408824" y="1636401"/>
                    <a:pt x="482253" y="1623932"/>
                  </a:cubicBezTo>
                  <a:cubicBezTo>
                    <a:pt x="555682" y="1611463"/>
                    <a:pt x="575078" y="1619776"/>
                    <a:pt x="764885" y="1640558"/>
                  </a:cubicBezTo>
                  <a:cubicBezTo>
                    <a:pt x="954692" y="1661340"/>
                    <a:pt x="1342620" y="1694590"/>
                    <a:pt x="1621096" y="1748623"/>
                  </a:cubicBezTo>
                  <a:cubicBezTo>
                    <a:pt x="1899572" y="1802656"/>
                    <a:pt x="2408035" y="2117154"/>
                    <a:pt x="2435744" y="1964754"/>
                  </a:cubicBezTo>
                  <a:cubicBezTo>
                    <a:pt x="2463453" y="1812354"/>
                    <a:pt x="1772111" y="857776"/>
                    <a:pt x="1787351" y="834223"/>
                  </a:cubicBezTo>
                  <a:cubicBezTo>
                    <a:pt x="1802591" y="810670"/>
                    <a:pt x="2334606" y="1629474"/>
                    <a:pt x="2527184" y="1823438"/>
                  </a:cubicBezTo>
                  <a:cubicBezTo>
                    <a:pt x="2719762" y="2017402"/>
                    <a:pt x="2890173" y="2097758"/>
                    <a:pt x="2942820" y="1998005"/>
                  </a:cubicBezTo>
                  <a:cubicBezTo>
                    <a:pt x="2995467" y="1898252"/>
                    <a:pt x="2940049" y="1553274"/>
                    <a:pt x="2843067" y="1224921"/>
                  </a:cubicBezTo>
                  <a:cubicBezTo>
                    <a:pt x="2746085" y="896568"/>
                    <a:pt x="2398336" y="173362"/>
                    <a:pt x="2360929" y="27889"/>
                  </a:cubicBezTo>
                  <a:cubicBezTo>
                    <a:pt x="2323522" y="-117584"/>
                    <a:pt x="2549351" y="353470"/>
                    <a:pt x="2618624" y="352085"/>
                  </a:cubicBezTo>
                  <a:cubicBezTo>
                    <a:pt x="2687897" y="350700"/>
                    <a:pt x="2755783" y="-9518"/>
                    <a:pt x="2776565" y="19576"/>
                  </a:cubicBezTo>
                  <a:cubicBezTo>
                    <a:pt x="2797347" y="48670"/>
                    <a:pt x="2694824" y="345158"/>
                    <a:pt x="2743315" y="526652"/>
                  </a:cubicBezTo>
                  <a:cubicBezTo>
                    <a:pt x="2791806" y="708146"/>
                    <a:pt x="2963602" y="1054510"/>
                    <a:pt x="3067511" y="1108543"/>
                  </a:cubicBezTo>
                  <a:cubicBezTo>
                    <a:pt x="3171420" y="1162576"/>
                    <a:pt x="3352915" y="925663"/>
                    <a:pt x="3366769" y="850849"/>
                  </a:cubicBezTo>
                  <a:cubicBezTo>
                    <a:pt x="3380623" y="776035"/>
                    <a:pt x="3129856" y="673511"/>
                    <a:pt x="3150638" y="659656"/>
                  </a:cubicBezTo>
                  <a:cubicBezTo>
                    <a:pt x="3171420" y="645801"/>
                    <a:pt x="3391707" y="780190"/>
                    <a:pt x="3491460" y="767721"/>
                  </a:cubicBezTo>
                  <a:cubicBezTo>
                    <a:pt x="3591213" y="755252"/>
                    <a:pt x="3799031" y="493401"/>
                    <a:pt x="3749155" y="584841"/>
                  </a:cubicBezTo>
                  <a:cubicBezTo>
                    <a:pt x="3699279" y="676281"/>
                    <a:pt x="3287798" y="1080834"/>
                    <a:pt x="3192202" y="1316361"/>
                  </a:cubicBezTo>
                  <a:cubicBezTo>
                    <a:pt x="3096606" y="1551888"/>
                    <a:pt x="3085522" y="1865001"/>
                    <a:pt x="3175576" y="1998005"/>
                  </a:cubicBezTo>
                  <a:cubicBezTo>
                    <a:pt x="3265630" y="2131009"/>
                    <a:pt x="3553805" y="2373463"/>
                    <a:pt x="3732529" y="2114383"/>
                  </a:cubicBezTo>
                  <a:cubicBezTo>
                    <a:pt x="3911253" y="1855303"/>
                    <a:pt x="4166176" y="679052"/>
                    <a:pt x="4247918" y="443525"/>
                  </a:cubicBezTo>
                  <a:cubicBezTo>
                    <a:pt x="4329660" y="207998"/>
                    <a:pt x="4259002" y="479546"/>
                    <a:pt x="4222980" y="701219"/>
                  </a:cubicBezTo>
                  <a:cubicBezTo>
                    <a:pt x="4186958" y="922892"/>
                    <a:pt x="3991609" y="1664110"/>
                    <a:pt x="4031787" y="1773561"/>
                  </a:cubicBezTo>
                  <a:cubicBezTo>
                    <a:pt x="4071965" y="1883012"/>
                    <a:pt x="4368453" y="1544961"/>
                    <a:pt x="4464049" y="1357925"/>
                  </a:cubicBezTo>
                  <a:cubicBezTo>
                    <a:pt x="4559645" y="1170889"/>
                    <a:pt x="4581812" y="695677"/>
                    <a:pt x="4605365" y="651343"/>
                  </a:cubicBezTo>
                  <a:cubicBezTo>
                    <a:pt x="4628918" y="607009"/>
                    <a:pt x="4627532" y="947831"/>
                    <a:pt x="4605365" y="1091918"/>
                  </a:cubicBezTo>
                  <a:cubicBezTo>
                    <a:pt x="4583198" y="1236005"/>
                    <a:pt x="4579042" y="1338529"/>
                    <a:pt x="4472362" y="1515867"/>
                  </a:cubicBezTo>
                  <a:cubicBezTo>
                    <a:pt x="4365682" y="1693205"/>
                    <a:pt x="4037329" y="2016016"/>
                    <a:pt x="3965285" y="2155947"/>
                  </a:cubicBezTo>
                  <a:cubicBezTo>
                    <a:pt x="3893241" y="2295878"/>
                    <a:pt x="3979140" y="2320816"/>
                    <a:pt x="4040100" y="2355452"/>
                  </a:cubicBezTo>
                  <a:cubicBezTo>
                    <a:pt x="4101060" y="2390088"/>
                    <a:pt x="4227136" y="2430267"/>
                    <a:pt x="4331045" y="2363765"/>
                  </a:cubicBezTo>
                  <a:cubicBezTo>
                    <a:pt x="4434954" y="2297263"/>
                    <a:pt x="4574886" y="2067277"/>
                    <a:pt x="4663555" y="1956441"/>
                  </a:cubicBezTo>
                  <a:cubicBezTo>
                    <a:pt x="4752224" y="1845605"/>
                    <a:pt x="4807642" y="1851147"/>
                    <a:pt x="4863060" y="1698747"/>
                  </a:cubicBezTo>
                  <a:cubicBezTo>
                    <a:pt x="4918478" y="1546347"/>
                    <a:pt x="4980824" y="1035114"/>
                    <a:pt x="4996064" y="1042041"/>
                  </a:cubicBezTo>
                  <a:cubicBezTo>
                    <a:pt x="5011304" y="1048968"/>
                    <a:pt x="4897696" y="1734768"/>
                    <a:pt x="4954500" y="1740310"/>
                  </a:cubicBezTo>
                  <a:cubicBezTo>
                    <a:pt x="5011304" y="1745852"/>
                    <a:pt x="5327187" y="1060052"/>
                    <a:pt x="5336885" y="1075292"/>
                  </a:cubicBezTo>
                  <a:cubicBezTo>
                    <a:pt x="5346583" y="1090532"/>
                    <a:pt x="5094431" y="1669652"/>
                    <a:pt x="5012689" y="1831750"/>
                  </a:cubicBezTo>
                  <a:cubicBezTo>
                    <a:pt x="4930947" y="1993848"/>
                    <a:pt x="4777162" y="2021557"/>
                    <a:pt x="4846435" y="2047881"/>
                  </a:cubicBezTo>
                  <a:cubicBezTo>
                    <a:pt x="4915708" y="2074205"/>
                    <a:pt x="5436638" y="1970296"/>
                    <a:pt x="5428325" y="1989692"/>
                  </a:cubicBezTo>
                  <a:cubicBezTo>
                    <a:pt x="5420012" y="2009088"/>
                    <a:pt x="4937874" y="2058964"/>
                    <a:pt x="4796558" y="2164259"/>
                  </a:cubicBezTo>
                  <a:cubicBezTo>
                    <a:pt x="4655242" y="2269554"/>
                    <a:pt x="4480674" y="2427495"/>
                    <a:pt x="4580427" y="2621459"/>
                  </a:cubicBezTo>
                  <a:cubicBezTo>
                    <a:pt x="4680180" y="2815423"/>
                    <a:pt x="4857519" y="3161786"/>
                    <a:pt x="5395075" y="3328041"/>
                  </a:cubicBezTo>
                  <a:cubicBezTo>
                    <a:pt x="5932631" y="3494296"/>
                    <a:pt x="7099183" y="3616216"/>
                    <a:pt x="7805765" y="3618987"/>
                  </a:cubicBezTo>
                  <a:cubicBezTo>
                    <a:pt x="8512347" y="3621758"/>
                    <a:pt x="9214772" y="3553871"/>
                    <a:pt x="9634565" y="3344667"/>
                  </a:cubicBezTo>
                  <a:cubicBezTo>
                    <a:pt x="10054358" y="3135463"/>
                    <a:pt x="10245551" y="2608990"/>
                    <a:pt x="10324522" y="2363765"/>
                  </a:cubicBezTo>
                  <a:cubicBezTo>
                    <a:pt x="10403493" y="2118540"/>
                    <a:pt x="10203987" y="1942587"/>
                    <a:pt x="10108391" y="1873314"/>
                  </a:cubicBezTo>
                  <a:cubicBezTo>
                    <a:pt x="10012795" y="1804041"/>
                    <a:pt x="9868708" y="1935660"/>
                    <a:pt x="9750944" y="1948129"/>
                  </a:cubicBezTo>
                  <a:cubicBezTo>
                    <a:pt x="9633180" y="1960598"/>
                    <a:pt x="9404580" y="1960598"/>
                    <a:pt x="9401809" y="1948129"/>
                  </a:cubicBezTo>
                  <a:cubicBezTo>
                    <a:pt x="9399038" y="1935660"/>
                    <a:pt x="9630409" y="1903794"/>
                    <a:pt x="9734318" y="1873314"/>
                  </a:cubicBezTo>
                  <a:cubicBezTo>
                    <a:pt x="9838227" y="1842834"/>
                    <a:pt x="10046046" y="1784645"/>
                    <a:pt x="10025264" y="1765249"/>
                  </a:cubicBezTo>
                  <a:cubicBezTo>
                    <a:pt x="10004482" y="1745853"/>
                    <a:pt x="9622096" y="1770791"/>
                    <a:pt x="9609627" y="1756936"/>
                  </a:cubicBezTo>
                  <a:cubicBezTo>
                    <a:pt x="9597158" y="1743081"/>
                    <a:pt x="9834071" y="1662725"/>
                    <a:pt x="9950449" y="1682121"/>
                  </a:cubicBezTo>
                  <a:cubicBezTo>
                    <a:pt x="10066827" y="1701517"/>
                    <a:pt x="10213685" y="1804041"/>
                    <a:pt x="10307896" y="1873314"/>
                  </a:cubicBezTo>
                  <a:cubicBezTo>
                    <a:pt x="10402107" y="1942587"/>
                    <a:pt x="10457526" y="2099143"/>
                    <a:pt x="10515715" y="2097758"/>
                  </a:cubicBezTo>
                  <a:cubicBezTo>
                    <a:pt x="10573904" y="2096373"/>
                    <a:pt x="10612697" y="1930117"/>
                    <a:pt x="10657031" y="1865001"/>
                  </a:cubicBezTo>
                  <a:cubicBezTo>
                    <a:pt x="10701365" y="1799885"/>
                    <a:pt x="10697209" y="1783259"/>
                    <a:pt x="10781722" y="1707059"/>
                  </a:cubicBezTo>
                  <a:cubicBezTo>
                    <a:pt x="10866235" y="1630859"/>
                    <a:pt x="11173805" y="1375936"/>
                    <a:pt x="11164107" y="1407801"/>
                  </a:cubicBezTo>
                  <a:cubicBezTo>
                    <a:pt x="11154409" y="1439666"/>
                    <a:pt x="10791420" y="1783259"/>
                    <a:pt x="10723533" y="1898252"/>
                  </a:cubicBezTo>
                  <a:cubicBezTo>
                    <a:pt x="10655646" y="2013245"/>
                    <a:pt x="10687511" y="2110227"/>
                    <a:pt x="10756784" y="2097758"/>
                  </a:cubicBezTo>
                  <a:cubicBezTo>
                    <a:pt x="10826057" y="2085289"/>
                    <a:pt x="11038031" y="1930118"/>
                    <a:pt x="11139169" y="1823438"/>
                  </a:cubicBezTo>
                  <a:cubicBezTo>
                    <a:pt x="11240307" y="1716758"/>
                    <a:pt x="11344217" y="1461834"/>
                    <a:pt x="11363613" y="1457678"/>
                  </a:cubicBezTo>
                  <a:cubicBezTo>
                    <a:pt x="11383009" y="1453521"/>
                    <a:pt x="11227838" y="1759706"/>
                    <a:pt x="11255547" y="1798499"/>
                  </a:cubicBezTo>
                  <a:cubicBezTo>
                    <a:pt x="11283256" y="1837292"/>
                    <a:pt x="11466136" y="1718143"/>
                    <a:pt x="11529867" y="1690434"/>
                  </a:cubicBezTo>
                  <a:cubicBezTo>
                    <a:pt x="11593598" y="1662725"/>
                    <a:pt x="11669798" y="1601765"/>
                    <a:pt x="11637933" y="1632245"/>
                  </a:cubicBezTo>
                  <a:cubicBezTo>
                    <a:pt x="11606068" y="1662725"/>
                    <a:pt x="11488304" y="1774947"/>
                    <a:pt x="11338675" y="1873314"/>
                  </a:cubicBezTo>
                  <a:cubicBezTo>
                    <a:pt x="11189046" y="1971681"/>
                    <a:pt x="10844067" y="2132395"/>
                    <a:pt x="10740158" y="2222449"/>
                  </a:cubicBezTo>
                  <a:cubicBezTo>
                    <a:pt x="10636249" y="2312503"/>
                    <a:pt x="10602998" y="2403943"/>
                    <a:pt x="10715220" y="2413641"/>
                  </a:cubicBezTo>
                  <a:cubicBezTo>
                    <a:pt x="10827442" y="2423339"/>
                    <a:pt x="11243078" y="2323587"/>
                    <a:pt x="11413489" y="2280638"/>
                  </a:cubicBezTo>
                  <a:cubicBezTo>
                    <a:pt x="11583900" y="2237689"/>
                    <a:pt x="11721060" y="2146249"/>
                    <a:pt x="11737685" y="2155947"/>
                  </a:cubicBezTo>
                  <a:cubicBezTo>
                    <a:pt x="11754310" y="2165645"/>
                    <a:pt x="11507700" y="2275096"/>
                    <a:pt x="11513242" y="2338827"/>
                  </a:cubicBezTo>
                  <a:cubicBezTo>
                    <a:pt x="11518784" y="2402558"/>
                    <a:pt x="11768165" y="2520321"/>
                    <a:pt x="11770936" y="2538332"/>
                  </a:cubicBezTo>
                  <a:cubicBezTo>
                    <a:pt x="11773707" y="2556343"/>
                    <a:pt x="11606067" y="2469059"/>
                    <a:pt x="11529867" y="2446892"/>
                  </a:cubicBezTo>
                  <a:cubicBezTo>
                    <a:pt x="11453667" y="2424725"/>
                    <a:pt x="11457823" y="2392860"/>
                    <a:pt x="11313736" y="2405329"/>
                  </a:cubicBezTo>
                  <a:cubicBezTo>
                    <a:pt x="11169649" y="2417798"/>
                    <a:pt x="10830213" y="2430267"/>
                    <a:pt x="10665344" y="2521707"/>
                  </a:cubicBezTo>
                  <a:cubicBezTo>
                    <a:pt x="10500475" y="2613147"/>
                    <a:pt x="10409035" y="2798798"/>
                    <a:pt x="10324522" y="2953969"/>
                  </a:cubicBezTo>
                  <a:cubicBezTo>
                    <a:pt x="10240009" y="3109140"/>
                    <a:pt x="10010023" y="3334969"/>
                    <a:pt x="10158267" y="3452732"/>
                  </a:cubicBezTo>
                  <a:cubicBezTo>
                    <a:pt x="10306511" y="3570495"/>
                    <a:pt x="10977071" y="3688259"/>
                    <a:pt x="11213984" y="3660550"/>
                  </a:cubicBezTo>
                  <a:cubicBezTo>
                    <a:pt x="11450897" y="3632841"/>
                    <a:pt x="11540951" y="3276780"/>
                    <a:pt x="11579744" y="3286478"/>
                  </a:cubicBezTo>
                  <a:cubicBezTo>
                    <a:pt x="11618537" y="3296176"/>
                    <a:pt x="11435657" y="3652237"/>
                    <a:pt x="11446740" y="3718739"/>
                  </a:cubicBezTo>
                  <a:cubicBezTo>
                    <a:pt x="11457824" y="3785241"/>
                    <a:pt x="11581129" y="3713198"/>
                    <a:pt x="11646245" y="3685489"/>
                  </a:cubicBezTo>
                  <a:cubicBezTo>
                    <a:pt x="11711361" y="3657780"/>
                    <a:pt x="11849907" y="3523391"/>
                    <a:pt x="11837438" y="3552485"/>
                  </a:cubicBezTo>
                  <a:cubicBezTo>
                    <a:pt x="11824969" y="3581579"/>
                    <a:pt x="11545107" y="3786627"/>
                    <a:pt x="11571431" y="3860056"/>
                  </a:cubicBezTo>
                  <a:cubicBezTo>
                    <a:pt x="11597755" y="3933485"/>
                    <a:pt x="11993995" y="3973663"/>
                    <a:pt x="11995380" y="3993059"/>
                  </a:cubicBezTo>
                  <a:cubicBezTo>
                    <a:pt x="11996765" y="4012455"/>
                    <a:pt x="11673955" y="3994445"/>
                    <a:pt x="11579744" y="3976434"/>
                  </a:cubicBezTo>
                  <a:cubicBezTo>
                    <a:pt x="11485533" y="3958423"/>
                    <a:pt x="11424573" y="3851743"/>
                    <a:pt x="11430115" y="3884994"/>
                  </a:cubicBezTo>
                  <a:cubicBezTo>
                    <a:pt x="11435657" y="3918245"/>
                    <a:pt x="11528482" y="4102510"/>
                    <a:pt x="11612995" y="4175939"/>
                  </a:cubicBezTo>
                  <a:cubicBezTo>
                    <a:pt x="11697508" y="4249368"/>
                    <a:pt x="11949660" y="4313100"/>
                    <a:pt x="11937191" y="4325569"/>
                  </a:cubicBezTo>
                  <a:cubicBezTo>
                    <a:pt x="11924722" y="4338038"/>
                    <a:pt x="11637933" y="4325569"/>
                    <a:pt x="11538180" y="4250754"/>
                  </a:cubicBezTo>
                  <a:cubicBezTo>
                    <a:pt x="11438427" y="4175939"/>
                    <a:pt x="11396864" y="3951495"/>
                    <a:pt x="11338675" y="3876681"/>
                  </a:cubicBezTo>
                  <a:cubicBezTo>
                    <a:pt x="11280486" y="3801867"/>
                    <a:pt x="11189045" y="3728438"/>
                    <a:pt x="11189045" y="3801867"/>
                  </a:cubicBezTo>
                  <a:cubicBezTo>
                    <a:pt x="11189045" y="3875296"/>
                    <a:pt x="11301268" y="4206420"/>
                    <a:pt x="11338675" y="4317256"/>
                  </a:cubicBezTo>
                  <a:cubicBezTo>
                    <a:pt x="11376082" y="4428092"/>
                    <a:pt x="11427344" y="4473812"/>
                    <a:pt x="11413489" y="4466885"/>
                  </a:cubicBezTo>
                  <a:cubicBezTo>
                    <a:pt x="11399634" y="4459958"/>
                    <a:pt x="11320663" y="4380986"/>
                    <a:pt x="11255547" y="4275692"/>
                  </a:cubicBezTo>
                  <a:cubicBezTo>
                    <a:pt x="11190431" y="4170398"/>
                    <a:pt x="11231995" y="3941798"/>
                    <a:pt x="11022791" y="3835118"/>
                  </a:cubicBezTo>
                  <a:cubicBezTo>
                    <a:pt x="10813587" y="3728438"/>
                    <a:pt x="10474151" y="3646696"/>
                    <a:pt x="10000325" y="3635612"/>
                  </a:cubicBezTo>
                  <a:cubicBezTo>
                    <a:pt x="9526500" y="3624528"/>
                    <a:pt x="8975089" y="3767231"/>
                    <a:pt x="8179838" y="3768616"/>
                  </a:cubicBezTo>
                  <a:cubicBezTo>
                    <a:pt x="7384587" y="3770001"/>
                    <a:pt x="5888296" y="3674405"/>
                    <a:pt x="5228820" y="3643925"/>
                  </a:cubicBezTo>
                  <a:cubicBezTo>
                    <a:pt x="4569344" y="3613445"/>
                    <a:pt x="4392005" y="3477671"/>
                    <a:pt x="4222980" y="3585736"/>
                  </a:cubicBezTo>
                  <a:cubicBezTo>
                    <a:pt x="4053955" y="3693801"/>
                    <a:pt x="4146780" y="3915474"/>
                    <a:pt x="4214667" y="4292318"/>
                  </a:cubicBezTo>
                  <a:cubicBezTo>
                    <a:pt x="4282554" y="4669162"/>
                    <a:pt x="4518082" y="5514289"/>
                    <a:pt x="4630304" y="5846798"/>
                  </a:cubicBezTo>
                  <a:cubicBezTo>
                    <a:pt x="4742526" y="6179307"/>
                    <a:pt x="4900467" y="6258278"/>
                    <a:pt x="4887998" y="6287372"/>
                  </a:cubicBezTo>
                  <a:cubicBezTo>
                    <a:pt x="4875529" y="6316466"/>
                    <a:pt x="4592896" y="5996427"/>
                    <a:pt x="4555489" y="6021365"/>
                  </a:cubicBezTo>
                  <a:cubicBezTo>
                    <a:pt x="4518082" y="6046303"/>
                    <a:pt x="4674639" y="6417605"/>
                    <a:pt x="4663555" y="6437001"/>
                  </a:cubicBezTo>
                  <a:cubicBezTo>
                    <a:pt x="4652471" y="6456397"/>
                    <a:pt x="4531936" y="6258277"/>
                    <a:pt x="4488987" y="6137743"/>
                  </a:cubicBezTo>
                  <a:cubicBezTo>
                    <a:pt x="4446038" y="6017209"/>
                    <a:pt x="4454351" y="5867579"/>
                    <a:pt x="4405860" y="5713794"/>
                  </a:cubicBezTo>
                  <a:cubicBezTo>
                    <a:pt x="4357369" y="5560009"/>
                    <a:pt x="4231293" y="5327252"/>
                    <a:pt x="4198042" y="5215030"/>
                  </a:cubicBezTo>
                  <a:cubicBezTo>
                    <a:pt x="4164791" y="5102808"/>
                    <a:pt x="4240991" y="5162383"/>
                    <a:pt x="4206355" y="5040463"/>
                  </a:cubicBezTo>
                  <a:cubicBezTo>
                    <a:pt x="4171719" y="4918543"/>
                    <a:pt x="4052569" y="4617899"/>
                    <a:pt x="3990224" y="4483510"/>
                  </a:cubicBezTo>
                  <a:cubicBezTo>
                    <a:pt x="3927879" y="4349121"/>
                    <a:pt x="3956973" y="4275693"/>
                    <a:pt x="3832282" y="4234129"/>
                  </a:cubicBezTo>
                  <a:cubicBezTo>
                    <a:pt x="3707591" y="4192566"/>
                    <a:pt x="3352914" y="4094198"/>
                    <a:pt x="3242078" y="4234129"/>
                  </a:cubicBezTo>
                  <a:cubicBezTo>
                    <a:pt x="3131242" y="4374060"/>
                    <a:pt x="3031490" y="4750903"/>
                    <a:pt x="3167264" y="5073714"/>
                  </a:cubicBezTo>
                  <a:cubicBezTo>
                    <a:pt x="3303039" y="5396525"/>
                    <a:pt x="3844751" y="5953478"/>
                    <a:pt x="4056725" y="6170994"/>
                  </a:cubicBezTo>
                  <a:cubicBezTo>
                    <a:pt x="4268699" y="6388510"/>
                    <a:pt x="4422486" y="6346947"/>
                    <a:pt x="4439111" y="6378812"/>
                  </a:cubicBezTo>
                  <a:cubicBezTo>
                    <a:pt x="4455736" y="6410677"/>
                    <a:pt x="4239605" y="6400980"/>
                    <a:pt x="4156478" y="6362187"/>
                  </a:cubicBezTo>
                  <a:cubicBezTo>
                    <a:pt x="4073351" y="6323394"/>
                    <a:pt x="3990223" y="6148827"/>
                    <a:pt x="3940347" y="6146056"/>
                  </a:cubicBezTo>
                  <a:cubicBezTo>
                    <a:pt x="3890471" y="6143285"/>
                    <a:pt x="3889085" y="6360801"/>
                    <a:pt x="3857220" y="6345561"/>
                  </a:cubicBezTo>
                  <a:cubicBezTo>
                    <a:pt x="3825355" y="6330321"/>
                    <a:pt x="3848908" y="6190391"/>
                    <a:pt x="3749155" y="6054616"/>
                  </a:cubicBezTo>
                  <a:cubicBezTo>
                    <a:pt x="3649402" y="5918842"/>
                    <a:pt x="3375082" y="5543383"/>
                    <a:pt x="3258704" y="5530914"/>
                  </a:cubicBezTo>
                  <a:cubicBezTo>
                    <a:pt x="3142326" y="5518445"/>
                    <a:pt x="3078594" y="5848183"/>
                    <a:pt x="3050885" y="5979801"/>
                  </a:cubicBezTo>
                  <a:cubicBezTo>
                    <a:pt x="3023176" y="6111419"/>
                    <a:pt x="3107689" y="6312310"/>
                    <a:pt x="3092449" y="6320623"/>
                  </a:cubicBezTo>
                  <a:cubicBezTo>
                    <a:pt x="3077209" y="6328936"/>
                    <a:pt x="2982998" y="6121118"/>
                    <a:pt x="2959445" y="6029678"/>
                  </a:cubicBezTo>
                  <a:cubicBezTo>
                    <a:pt x="2935892" y="5938238"/>
                    <a:pt x="2978842" y="5748430"/>
                    <a:pt x="2951133" y="5771983"/>
                  </a:cubicBezTo>
                  <a:cubicBezTo>
                    <a:pt x="2923424" y="5795536"/>
                    <a:pt x="2797347" y="6187619"/>
                    <a:pt x="2793191" y="6170994"/>
                  </a:cubicBezTo>
                  <a:cubicBezTo>
                    <a:pt x="2789035" y="6154369"/>
                    <a:pt x="2884631" y="5803848"/>
                    <a:pt x="2926195" y="5672230"/>
                  </a:cubicBezTo>
                  <a:cubicBezTo>
                    <a:pt x="2967759" y="5540612"/>
                    <a:pt x="3042573" y="5482423"/>
                    <a:pt x="3042573" y="5381285"/>
                  </a:cubicBezTo>
                  <a:cubicBezTo>
                    <a:pt x="3042573" y="5280147"/>
                    <a:pt x="2988541" y="5029379"/>
                    <a:pt x="2926195" y="5065401"/>
                  </a:cubicBezTo>
                  <a:cubicBezTo>
                    <a:pt x="2863849" y="5101423"/>
                    <a:pt x="2678198" y="5629281"/>
                    <a:pt x="2668500" y="5597416"/>
                  </a:cubicBezTo>
                  <a:cubicBezTo>
                    <a:pt x="2658802" y="5565551"/>
                    <a:pt x="2866620" y="5086183"/>
                    <a:pt x="2868005" y="4874209"/>
                  </a:cubicBezTo>
                  <a:cubicBezTo>
                    <a:pt x="2869390" y="4662235"/>
                    <a:pt x="2793191" y="4349122"/>
                    <a:pt x="2676813" y="4325569"/>
                  </a:cubicBezTo>
                  <a:cubicBezTo>
                    <a:pt x="2560435" y="4302016"/>
                    <a:pt x="2306896" y="4598503"/>
                    <a:pt x="2169736" y="4732892"/>
                  </a:cubicBezTo>
                  <a:cubicBezTo>
                    <a:pt x="2032576" y="4867281"/>
                    <a:pt x="1921740" y="4876979"/>
                    <a:pt x="1853853" y="5131903"/>
                  </a:cubicBezTo>
                  <a:cubicBezTo>
                    <a:pt x="1785966" y="5386827"/>
                    <a:pt x="1791508" y="6225027"/>
                    <a:pt x="1762413" y="6262434"/>
                  </a:cubicBezTo>
                  <a:cubicBezTo>
                    <a:pt x="1733318" y="6299841"/>
                    <a:pt x="1698681" y="5565551"/>
                    <a:pt x="1679285" y="5356347"/>
                  </a:cubicBezTo>
                  <a:cubicBezTo>
                    <a:pt x="1659889" y="5147143"/>
                    <a:pt x="1848311" y="4892219"/>
                    <a:pt x="1646035" y="5007212"/>
                  </a:cubicBezTo>
                  <a:cubicBezTo>
                    <a:pt x="1443759" y="5122205"/>
                    <a:pt x="631882" y="5929925"/>
                    <a:pt x="465627" y="6046303"/>
                  </a:cubicBezTo>
                  <a:cubicBezTo>
                    <a:pt x="299372" y="6162681"/>
                    <a:pt x="680372" y="5763670"/>
                    <a:pt x="648507" y="5705481"/>
                  </a:cubicBezTo>
                  <a:cubicBezTo>
                    <a:pt x="616642" y="5647292"/>
                    <a:pt x="246726" y="5716565"/>
                    <a:pt x="274435" y="5697169"/>
                  </a:cubicBezTo>
                  <a:cubicBezTo>
                    <a:pt x="302144" y="5677773"/>
                    <a:pt x="588933" y="5722107"/>
                    <a:pt x="814762" y="5589103"/>
                  </a:cubicBezTo>
                  <a:cubicBezTo>
                    <a:pt x="1040591" y="5456099"/>
                    <a:pt x="1434060" y="5093111"/>
                    <a:pt x="1629409" y="4899147"/>
                  </a:cubicBezTo>
                  <a:cubicBezTo>
                    <a:pt x="1824758" y="4705183"/>
                    <a:pt x="1855238" y="4562481"/>
                    <a:pt x="1986856" y="4425321"/>
                  </a:cubicBezTo>
                  <a:cubicBezTo>
                    <a:pt x="2118474" y="4288161"/>
                    <a:pt x="2349845" y="4216118"/>
                    <a:pt x="2419118" y="4076187"/>
                  </a:cubicBezTo>
                  <a:cubicBezTo>
                    <a:pt x="2488391" y="3936256"/>
                    <a:pt x="2489777" y="3700729"/>
                    <a:pt x="2402493" y="3585736"/>
                  </a:cubicBezTo>
                  <a:cubicBezTo>
                    <a:pt x="2315209" y="3470743"/>
                    <a:pt x="2101849" y="3394543"/>
                    <a:pt x="1895416" y="3386230"/>
                  </a:cubicBezTo>
                  <a:cubicBezTo>
                    <a:pt x="1688983" y="3377917"/>
                    <a:pt x="1370329" y="3409783"/>
                    <a:pt x="1163896" y="3535859"/>
                  </a:cubicBezTo>
                  <a:cubicBezTo>
                    <a:pt x="957463" y="3661936"/>
                    <a:pt x="726093" y="4080344"/>
                    <a:pt x="656820" y="4142689"/>
                  </a:cubicBezTo>
                  <a:cubicBezTo>
                    <a:pt x="587547" y="4205034"/>
                    <a:pt x="810606" y="3915474"/>
                    <a:pt x="748260" y="3909932"/>
                  </a:cubicBezTo>
                  <a:cubicBezTo>
                    <a:pt x="685914" y="3904390"/>
                    <a:pt x="234256" y="4175940"/>
                    <a:pt x="282747" y="4109438"/>
                  </a:cubicBezTo>
                  <a:cubicBezTo>
                    <a:pt x="331238" y="4042936"/>
                    <a:pt x="845241" y="3657779"/>
                    <a:pt x="1039205" y="3510921"/>
                  </a:cubicBezTo>
                  <a:cubicBezTo>
                    <a:pt x="1233169" y="3364063"/>
                    <a:pt x="1619711" y="3219976"/>
                    <a:pt x="1446529" y="3228289"/>
                  </a:cubicBezTo>
                  <a:cubicBezTo>
                    <a:pt x="1273347" y="3236602"/>
                    <a:pt x="12584" y="3582965"/>
                    <a:pt x="115" y="3560798"/>
                  </a:cubicBezTo>
                  <a:cubicBezTo>
                    <a:pt x="-12354" y="3538631"/>
                    <a:pt x="983788" y="3199194"/>
                    <a:pt x="1371715" y="3095285"/>
                  </a:cubicBezTo>
                  <a:cubicBezTo>
                    <a:pt x="1759642" y="2991376"/>
                    <a:pt x="2208529" y="3012157"/>
                    <a:pt x="2327678" y="2937343"/>
                  </a:cubicBezTo>
                  <a:cubicBezTo>
                    <a:pt x="2446827" y="2862529"/>
                    <a:pt x="2259791" y="2711514"/>
                    <a:pt x="2086609" y="2646398"/>
                  </a:cubicBezTo>
                  <a:cubicBezTo>
                    <a:pt x="1913427" y="2581282"/>
                    <a:pt x="1483936" y="2475987"/>
                    <a:pt x="1288587" y="2546645"/>
                  </a:cubicBezTo>
                  <a:cubicBezTo>
                    <a:pt x="1093238" y="2617303"/>
                    <a:pt x="967162" y="3019085"/>
                    <a:pt x="914515" y="3070347"/>
                  </a:cubicBezTo>
                  <a:cubicBezTo>
                    <a:pt x="861868" y="3121609"/>
                    <a:pt x="960235" y="2927645"/>
                    <a:pt x="972704" y="2854216"/>
                  </a:cubicBezTo>
                  <a:cubicBezTo>
                    <a:pt x="985173" y="2780787"/>
                    <a:pt x="1119562" y="2642241"/>
                    <a:pt x="989329" y="2629772"/>
                  </a:cubicBezTo>
                  <a:cubicBezTo>
                    <a:pt x="859096" y="2617303"/>
                    <a:pt x="228715" y="2809881"/>
                    <a:pt x="174682" y="2796027"/>
                  </a:cubicBezTo>
                  <a:close/>
                </a:path>
              </a:pathLst>
            </a:custGeom>
            <a:solidFill>
              <a:schemeClr val="tx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13" name="フリーフォーム 10">
              <a:extLst>
                <a:ext uri="{FF2B5EF4-FFF2-40B4-BE49-F238E27FC236}">
                  <a16:creationId xmlns:a16="http://schemas.microsoft.com/office/drawing/2014/main" id="{3643AC5F-41C9-4137-87D7-E20704B5ED94}"/>
                </a:ext>
              </a:extLst>
            </p:cNvPr>
            <p:cNvSpPr/>
            <p:nvPr/>
          </p:nvSpPr>
          <p:spPr>
            <a:xfrm rot="340256">
              <a:off x="5318623" y="3382835"/>
              <a:ext cx="1025825" cy="577699"/>
            </a:xfrm>
            <a:custGeom>
              <a:avLst/>
              <a:gdLst>
                <a:gd name="connsiteX0" fmla="*/ 307237 w 1157078"/>
                <a:gd name="connsiteY0" fmla="*/ 18407 h 651615"/>
                <a:gd name="connsiteX1" fmla="*/ 24605 w 1157078"/>
                <a:gd name="connsiteY1" fmla="*/ 84909 h 651615"/>
                <a:gd name="connsiteX2" fmla="*/ 107732 w 1157078"/>
                <a:gd name="connsiteY2" fmla="*/ 500545 h 651615"/>
                <a:gd name="connsiteX3" fmla="*/ 847565 w 1157078"/>
                <a:gd name="connsiteY3" fmla="*/ 650174 h 651615"/>
                <a:gd name="connsiteX4" fmla="*/ 1063695 w 1157078"/>
                <a:gd name="connsiteY4" fmla="*/ 542109 h 651615"/>
                <a:gd name="connsiteX5" fmla="*/ 1105259 w 1157078"/>
                <a:gd name="connsiteY5" fmla="*/ 51658 h 651615"/>
                <a:gd name="connsiteX6" fmla="*/ 307237 w 1157078"/>
                <a:gd name="connsiteY6" fmla="*/ 18407 h 651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7078" h="651615">
                  <a:moveTo>
                    <a:pt x="307237" y="18407"/>
                  </a:moveTo>
                  <a:cubicBezTo>
                    <a:pt x="127128" y="23949"/>
                    <a:pt x="57856" y="4553"/>
                    <a:pt x="24605" y="84909"/>
                  </a:cubicBezTo>
                  <a:cubicBezTo>
                    <a:pt x="-8646" y="165265"/>
                    <a:pt x="-29428" y="406334"/>
                    <a:pt x="107732" y="500545"/>
                  </a:cubicBezTo>
                  <a:cubicBezTo>
                    <a:pt x="244892" y="594756"/>
                    <a:pt x="688238" y="643247"/>
                    <a:pt x="847565" y="650174"/>
                  </a:cubicBezTo>
                  <a:cubicBezTo>
                    <a:pt x="1006892" y="657101"/>
                    <a:pt x="1020746" y="641862"/>
                    <a:pt x="1063695" y="542109"/>
                  </a:cubicBezTo>
                  <a:cubicBezTo>
                    <a:pt x="1106644" y="442356"/>
                    <a:pt x="1224408" y="138942"/>
                    <a:pt x="1105259" y="51658"/>
                  </a:cubicBezTo>
                  <a:cubicBezTo>
                    <a:pt x="986110" y="-35626"/>
                    <a:pt x="487346" y="12865"/>
                    <a:pt x="307237" y="18407"/>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14" name="フリーフォーム 11">
              <a:extLst>
                <a:ext uri="{FF2B5EF4-FFF2-40B4-BE49-F238E27FC236}">
                  <a16:creationId xmlns:a16="http://schemas.microsoft.com/office/drawing/2014/main" id="{A07D9843-9E06-43D8-B095-6D5802BC9AD7}"/>
                </a:ext>
              </a:extLst>
            </p:cNvPr>
            <p:cNvSpPr/>
            <p:nvPr/>
          </p:nvSpPr>
          <p:spPr>
            <a:xfrm>
              <a:off x="6415135" y="3479099"/>
              <a:ext cx="955962" cy="575832"/>
            </a:xfrm>
            <a:custGeom>
              <a:avLst/>
              <a:gdLst>
                <a:gd name="connsiteX0" fmla="*/ 5844 w 1413235"/>
                <a:gd name="connsiteY0" fmla="*/ 149721 h 502998"/>
                <a:gd name="connsiteX1" fmla="*/ 413168 w 1413235"/>
                <a:gd name="connsiteY1" fmla="*/ 92 h 502998"/>
                <a:gd name="connsiteX2" fmla="*/ 1344193 w 1413235"/>
                <a:gd name="connsiteY2" fmla="*/ 133095 h 502998"/>
                <a:gd name="connsiteX3" fmla="*/ 1269379 w 1413235"/>
                <a:gd name="connsiteY3" fmla="*/ 457292 h 502998"/>
                <a:gd name="connsiteX4" fmla="*/ 670863 w 1413235"/>
                <a:gd name="connsiteY4" fmla="*/ 498855 h 502998"/>
                <a:gd name="connsiteX5" fmla="*/ 205350 w 1413235"/>
                <a:gd name="connsiteY5" fmla="*/ 440666 h 502998"/>
                <a:gd name="connsiteX6" fmla="*/ 5844 w 1413235"/>
                <a:gd name="connsiteY6" fmla="*/ 149721 h 50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3235" h="502998">
                  <a:moveTo>
                    <a:pt x="5844" y="149721"/>
                  </a:moveTo>
                  <a:cubicBezTo>
                    <a:pt x="40480" y="76292"/>
                    <a:pt x="190110" y="2863"/>
                    <a:pt x="413168" y="92"/>
                  </a:cubicBezTo>
                  <a:cubicBezTo>
                    <a:pt x="636226" y="-2679"/>
                    <a:pt x="1201491" y="56895"/>
                    <a:pt x="1344193" y="133095"/>
                  </a:cubicBezTo>
                  <a:cubicBezTo>
                    <a:pt x="1486895" y="209295"/>
                    <a:pt x="1381601" y="396332"/>
                    <a:pt x="1269379" y="457292"/>
                  </a:cubicBezTo>
                  <a:cubicBezTo>
                    <a:pt x="1157157" y="518252"/>
                    <a:pt x="848201" y="501626"/>
                    <a:pt x="670863" y="498855"/>
                  </a:cubicBezTo>
                  <a:cubicBezTo>
                    <a:pt x="493525" y="496084"/>
                    <a:pt x="313415" y="497470"/>
                    <a:pt x="205350" y="440666"/>
                  </a:cubicBezTo>
                  <a:cubicBezTo>
                    <a:pt x="97285" y="383862"/>
                    <a:pt x="-28792" y="223150"/>
                    <a:pt x="5844" y="149721"/>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15" name="フリーフォーム 12">
              <a:extLst>
                <a:ext uri="{FF2B5EF4-FFF2-40B4-BE49-F238E27FC236}">
                  <a16:creationId xmlns:a16="http://schemas.microsoft.com/office/drawing/2014/main" id="{09DC3BD2-784F-41EE-8BF0-3F077663D1F2}"/>
                </a:ext>
              </a:extLst>
            </p:cNvPr>
            <p:cNvSpPr/>
            <p:nvPr/>
          </p:nvSpPr>
          <p:spPr>
            <a:xfrm rot="655293">
              <a:off x="7472918" y="3448527"/>
              <a:ext cx="1027675" cy="701689"/>
            </a:xfrm>
            <a:custGeom>
              <a:avLst/>
              <a:gdLst>
                <a:gd name="connsiteX0" fmla="*/ 441545 w 1744374"/>
                <a:gd name="connsiteY0" fmla="*/ 225198 h 923412"/>
                <a:gd name="connsiteX1" fmla="*/ 1106563 w 1744374"/>
                <a:gd name="connsiteY1" fmla="*/ 92194 h 923412"/>
                <a:gd name="connsiteX2" fmla="*/ 1306068 w 1744374"/>
                <a:gd name="connsiteY2" fmla="*/ 754 h 923412"/>
                <a:gd name="connsiteX3" fmla="*/ 1663516 w 1744374"/>
                <a:gd name="connsiteY3" fmla="*/ 142070 h 923412"/>
                <a:gd name="connsiteX4" fmla="*/ 1638578 w 1744374"/>
                <a:gd name="connsiteY4" fmla="*/ 782150 h 923412"/>
                <a:gd name="connsiteX5" fmla="*/ 541298 w 1744374"/>
                <a:gd name="connsiteY5" fmla="*/ 906841 h 923412"/>
                <a:gd name="connsiteX6" fmla="*/ 970 w 1744374"/>
                <a:gd name="connsiteY6" fmla="*/ 524456 h 923412"/>
                <a:gd name="connsiteX7" fmla="*/ 441545 w 1744374"/>
                <a:gd name="connsiteY7" fmla="*/ 225198 h 92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374" h="923412">
                  <a:moveTo>
                    <a:pt x="441545" y="225198"/>
                  </a:moveTo>
                  <a:cubicBezTo>
                    <a:pt x="625811" y="153154"/>
                    <a:pt x="962476" y="129601"/>
                    <a:pt x="1106563" y="92194"/>
                  </a:cubicBezTo>
                  <a:cubicBezTo>
                    <a:pt x="1250650" y="54787"/>
                    <a:pt x="1213243" y="-7559"/>
                    <a:pt x="1306068" y="754"/>
                  </a:cubicBezTo>
                  <a:cubicBezTo>
                    <a:pt x="1398893" y="9067"/>
                    <a:pt x="1608098" y="11837"/>
                    <a:pt x="1663516" y="142070"/>
                  </a:cubicBezTo>
                  <a:cubicBezTo>
                    <a:pt x="1718934" y="272303"/>
                    <a:pt x="1825614" y="654688"/>
                    <a:pt x="1638578" y="782150"/>
                  </a:cubicBezTo>
                  <a:cubicBezTo>
                    <a:pt x="1451542" y="909612"/>
                    <a:pt x="814232" y="949790"/>
                    <a:pt x="541298" y="906841"/>
                  </a:cubicBezTo>
                  <a:cubicBezTo>
                    <a:pt x="268364" y="863892"/>
                    <a:pt x="20366" y="636678"/>
                    <a:pt x="970" y="524456"/>
                  </a:cubicBezTo>
                  <a:cubicBezTo>
                    <a:pt x="-18426" y="412234"/>
                    <a:pt x="257279" y="297242"/>
                    <a:pt x="441545" y="225198"/>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lumMod val="85000"/>
                  </a:schemeClr>
                </a:solidFill>
              </a:endParaRPr>
            </a:p>
          </p:txBody>
        </p:sp>
        <p:sp>
          <p:nvSpPr>
            <p:cNvPr id="116" name="フリーフォーム 14">
              <a:extLst>
                <a:ext uri="{FF2B5EF4-FFF2-40B4-BE49-F238E27FC236}">
                  <a16:creationId xmlns:a16="http://schemas.microsoft.com/office/drawing/2014/main" id="{D3FCCD87-35D9-45BA-997A-811CB33AAB8C}"/>
                </a:ext>
              </a:extLst>
            </p:cNvPr>
            <p:cNvSpPr/>
            <p:nvPr/>
          </p:nvSpPr>
          <p:spPr>
            <a:xfrm rot="21402208">
              <a:off x="8662142" y="3465513"/>
              <a:ext cx="1141534" cy="557057"/>
            </a:xfrm>
            <a:custGeom>
              <a:avLst/>
              <a:gdLst>
                <a:gd name="connsiteX0" fmla="*/ 75330 w 1141534"/>
                <a:gd name="connsiteY0" fmla="*/ 50848 h 557057"/>
                <a:gd name="connsiteX1" fmla="*/ 67017 w 1141534"/>
                <a:gd name="connsiteY1" fmla="*/ 366731 h 557057"/>
                <a:gd name="connsiteX2" fmla="*/ 233272 w 1141534"/>
                <a:gd name="connsiteY2" fmla="*/ 549611 h 557057"/>
                <a:gd name="connsiteX3" fmla="*/ 881665 w 1141534"/>
                <a:gd name="connsiteY3" fmla="*/ 508048 h 557057"/>
                <a:gd name="connsiteX4" fmla="*/ 1097796 w 1141534"/>
                <a:gd name="connsiteY4" fmla="*/ 383357 h 557057"/>
                <a:gd name="connsiteX5" fmla="*/ 1131047 w 1141534"/>
                <a:gd name="connsiteY5" fmla="*/ 133975 h 557057"/>
                <a:gd name="connsiteX6" fmla="*/ 964792 w 1141534"/>
                <a:gd name="connsiteY6" fmla="*/ 9284 h 557057"/>
                <a:gd name="connsiteX7" fmla="*/ 75330 w 1141534"/>
                <a:gd name="connsiteY7" fmla="*/ 50848 h 55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534" h="557057">
                  <a:moveTo>
                    <a:pt x="75330" y="50848"/>
                  </a:moveTo>
                  <a:cubicBezTo>
                    <a:pt x="-74299" y="110422"/>
                    <a:pt x="40693" y="283604"/>
                    <a:pt x="67017" y="366731"/>
                  </a:cubicBezTo>
                  <a:cubicBezTo>
                    <a:pt x="93341" y="449858"/>
                    <a:pt x="97497" y="526058"/>
                    <a:pt x="233272" y="549611"/>
                  </a:cubicBezTo>
                  <a:cubicBezTo>
                    <a:pt x="369047" y="573164"/>
                    <a:pt x="737578" y="535757"/>
                    <a:pt x="881665" y="508048"/>
                  </a:cubicBezTo>
                  <a:cubicBezTo>
                    <a:pt x="1025752" y="480339"/>
                    <a:pt x="1056232" y="445702"/>
                    <a:pt x="1097796" y="383357"/>
                  </a:cubicBezTo>
                  <a:cubicBezTo>
                    <a:pt x="1139360" y="321012"/>
                    <a:pt x="1153214" y="196320"/>
                    <a:pt x="1131047" y="133975"/>
                  </a:cubicBezTo>
                  <a:cubicBezTo>
                    <a:pt x="1108880" y="71630"/>
                    <a:pt x="1137974" y="24524"/>
                    <a:pt x="964792" y="9284"/>
                  </a:cubicBezTo>
                  <a:cubicBezTo>
                    <a:pt x="791610" y="-5956"/>
                    <a:pt x="224959" y="-8726"/>
                    <a:pt x="75330" y="50848"/>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17" name="楕円 116">
              <a:extLst>
                <a:ext uri="{FF2B5EF4-FFF2-40B4-BE49-F238E27FC236}">
                  <a16:creationId xmlns:a16="http://schemas.microsoft.com/office/drawing/2014/main" id="{953DFB97-DA08-4457-8AFF-D40AD4EBB9F6}"/>
                </a:ext>
              </a:extLst>
            </p:cNvPr>
            <p:cNvSpPr/>
            <p:nvPr/>
          </p:nvSpPr>
          <p:spPr>
            <a:xfrm rot="1165481">
              <a:off x="2937349" y="3009303"/>
              <a:ext cx="1221971" cy="85228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lumMod val="85000"/>
                  </a:schemeClr>
                </a:solidFill>
              </a:endParaRPr>
            </a:p>
          </p:txBody>
        </p:sp>
      </p:grpSp>
      <p:sp>
        <p:nvSpPr>
          <p:cNvPr id="118" name="テキスト ボックス 117">
            <a:extLst>
              <a:ext uri="{FF2B5EF4-FFF2-40B4-BE49-F238E27FC236}">
                <a16:creationId xmlns:a16="http://schemas.microsoft.com/office/drawing/2014/main" id="{C4D585F9-4808-47DC-81FC-E8B2814B604B}"/>
              </a:ext>
            </a:extLst>
          </p:cNvPr>
          <p:cNvSpPr txBox="1"/>
          <p:nvPr/>
        </p:nvSpPr>
        <p:spPr>
          <a:xfrm>
            <a:off x="6807196" y="5202003"/>
            <a:ext cx="702082" cy="400110"/>
          </a:xfrm>
          <a:prstGeom prst="rect">
            <a:avLst/>
          </a:prstGeom>
          <a:solidFill>
            <a:schemeClr val="bg1"/>
          </a:solidFill>
          <a:ln>
            <a:noFill/>
          </a:ln>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軸索</a:t>
            </a:r>
          </a:p>
        </p:txBody>
      </p:sp>
      <p:cxnSp>
        <p:nvCxnSpPr>
          <p:cNvPr id="119" name="直線矢印コネクタ 118">
            <a:extLst>
              <a:ext uri="{FF2B5EF4-FFF2-40B4-BE49-F238E27FC236}">
                <a16:creationId xmlns:a16="http://schemas.microsoft.com/office/drawing/2014/main" id="{684DD84C-2FB2-47CB-9AD9-448B5364F67C}"/>
              </a:ext>
            </a:extLst>
          </p:cNvPr>
          <p:cNvCxnSpPr>
            <a:cxnSpLocks/>
            <a:stCxn id="118" idx="2"/>
            <a:endCxn id="115" idx="6"/>
          </p:cNvCxnSpPr>
          <p:nvPr/>
        </p:nvCxnSpPr>
        <p:spPr>
          <a:xfrm flipH="1">
            <a:off x="7142593" y="5602113"/>
            <a:ext cx="15644" cy="270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9F90D681-E0DB-41DC-A883-7049BDD95A21}"/>
              </a:ext>
            </a:extLst>
          </p:cNvPr>
          <p:cNvSpPr txBox="1"/>
          <p:nvPr/>
        </p:nvSpPr>
        <p:spPr>
          <a:xfrm>
            <a:off x="4941893" y="4228420"/>
            <a:ext cx="4122771" cy="707886"/>
          </a:xfrm>
          <a:prstGeom prst="rect">
            <a:avLst/>
          </a:prstGeom>
          <a:noFill/>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蓄積された信号が一定以上になると、次のニューロンへ信号を伝達する</a:t>
            </a:r>
          </a:p>
        </p:txBody>
      </p:sp>
      <p:sp>
        <p:nvSpPr>
          <p:cNvPr id="54" name="矢印: 下 53">
            <a:extLst>
              <a:ext uri="{FF2B5EF4-FFF2-40B4-BE49-F238E27FC236}">
                <a16:creationId xmlns:a16="http://schemas.microsoft.com/office/drawing/2014/main" id="{AD1B01E0-F023-4106-81B8-CA4D2CA9FBE4}"/>
              </a:ext>
            </a:extLst>
          </p:cNvPr>
          <p:cNvSpPr/>
          <p:nvPr/>
        </p:nvSpPr>
        <p:spPr>
          <a:xfrm rot="16200000">
            <a:off x="6964593" y="5642238"/>
            <a:ext cx="357081" cy="508138"/>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58" name="テキスト ボックス 57">
            <a:extLst>
              <a:ext uri="{FF2B5EF4-FFF2-40B4-BE49-F238E27FC236}">
                <a16:creationId xmlns:a16="http://schemas.microsoft.com/office/drawing/2014/main" id="{287280E1-E0A2-4187-BCE4-6E9B3222F61C}"/>
              </a:ext>
            </a:extLst>
          </p:cNvPr>
          <p:cNvSpPr txBox="1"/>
          <p:nvPr/>
        </p:nvSpPr>
        <p:spPr>
          <a:xfrm>
            <a:off x="6553826" y="6039371"/>
            <a:ext cx="1222491" cy="400110"/>
          </a:xfrm>
          <a:prstGeom prst="rect">
            <a:avLst/>
          </a:prstGeom>
          <a:noFill/>
          <a:ln>
            <a:noFill/>
          </a:ln>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電気信号</a:t>
            </a:r>
          </a:p>
        </p:txBody>
      </p:sp>
      <p:sp>
        <p:nvSpPr>
          <p:cNvPr id="62" name="正方形/長方形 61">
            <a:extLst>
              <a:ext uri="{FF2B5EF4-FFF2-40B4-BE49-F238E27FC236}">
                <a16:creationId xmlns:a16="http://schemas.microsoft.com/office/drawing/2014/main" id="{D27301F2-8E9C-454C-941C-8258C16439D1}"/>
              </a:ext>
            </a:extLst>
          </p:cNvPr>
          <p:cNvSpPr/>
          <p:nvPr/>
        </p:nvSpPr>
        <p:spPr>
          <a:xfrm>
            <a:off x="3046040" y="-10133"/>
            <a:ext cx="3051919" cy="61061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600" dirty="0">
                <a:solidFill>
                  <a:schemeClr val="tx1">
                    <a:lumMod val="85000"/>
                  </a:schemeClr>
                </a:solidFill>
                <a:latin typeface="ＭＳ Ｐゴシック" panose="020B0600070205080204" pitchFamily="50" charset="-128"/>
                <a:ea typeface="ＭＳ Ｐゴシック" panose="020B0600070205080204" pitchFamily="50" charset="-128"/>
              </a:rPr>
              <a:t>5.1. </a:t>
            </a:r>
            <a:r>
              <a:rPr kumimoji="1" lang="ja-JP" altLang="en-US" sz="3600" dirty="0">
                <a:solidFill>
                  <a:schemeClr val="tx1">
                    <a:lumMod val="85000"/>
                  </a:schemeClr>
                </a:solidFill>
                <a:latin typeface="ＭＳ Ｐゴシック" panose="020B0600070205080204" pitchFamily="50" charset="-128"/>
                <a:ea typeface="ＭＳ Ｐゴシック" panose="020B0600070205080204" pitchFamily="50" charset="-128"/>
              </a:rPr>
              <a:t>ニューロン</a:t>
            </a:r>
          </a:p>
        </p:txBody>
      </p:sp>
    </p:spTree>
    <p:extLst>
      <p:ext uri="{BB962C8B-B14F-4D97-AF65-F5344CB8AC3E}">
        <p14:creationId xmlns:p14="http://schemas.microsoft.com/office/powerpoint/2010/main" val="756864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E261BF2-AF58-4EA5-987D-39CE56290C71}"/>
              </a:ext>
            </a:extLst>
          </p:cNvPr>
          <p:cNvSpPr txBox="1"/>
          <p:nvPr/>
        </p:nvSpPr>
        <p:spPr>
          <a:xfrm>
            <a:off x="774667" y="667135"/>
            <a:ext cx="8255927" cy="707886"/>
          </a:xfrm>
          <a:prstGeom prst="rect">
            <a:avLst/>
          </a:prstGeom>
          <a:noFill/>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電気信号は、軸索末端と次のニューロンとの間にある</a:t>
            </a:r>
            <a:r>
              <a:rPr kumimoji="1" lang="ja-JP" altLang="en-US" sz="2000" b="1" dirty="0">
                <a:solidFill>
                  <a:srgbClr val="FF6600"/>
                </a:solidFill>
                <a:latin typeface="ＭＳ Ｐゴシック" panose="020B0600070205080204" pitchFamily="50" charset="-128"/>
                <a:ea typeface="ＭＳ Ｐゴシック" panose="020B0600070205080204" pitchFamily="50" charset="-128"/>
              </a:rPr>
              <a:t>シナプス結合</a:t>
            </a:r>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を介して伝達される。</a:t>
            </a:r>
            <a:endParaRPr kumimoji="1" lang="en-US" altLang="ja-JP" sz="2000"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pic>
        <p:nvPicPr>
          <p:cNvPr id="30" name="図 29">
            <a:extLst>
              <a:ext uri="{FF2B5EF4-FFF2-40B4-BE49-F238E27FC236}">
                <a16:creationId xmlns:a16="http://schemas.microsoft.com/office/drawing/2014/main" id="{CAE24DE4-7A44-43B4-9B3E-353A546477E2}"/>
              </a:ext>
            </a:extLst>
          </p:cNvPr>
          <p:cNvPicPr>
            <a:picLocks noChangeAspect="1"/>
          </p:cNvPicPr>
          <p:nvPr/>
        </p:nvPicPr>
        <p:blipFill rotWithShape="1">
          <a:blip r:embed="rId3"/>
          <a:srcRect l="7387" t="7594" r="7598" b="7032"/>
          <a:stretch/>
        </p:blipFill>
        <p:spPr>
          <a:xfrm>
            <a:off x="5912547" y="2047883"/>
            <a:ext cx="2017580" cy="1922888"/>
          </a:xfrm>
          <a:prstGeom prst="rect">
            <a:avLst/>
          </a:prstGeom>
        </p:spPr>
      </p:pic>
      <p:sp>
        <p:nvSpPr>
          <p:cNvPr id="31" name="矢印: 下 30">
            <a:extLst>
              <a:ext uri="{FF2B5EF4-FFF2-40B4-BE49-F238E27FC236}">
                <a16:creationId xmlns:a16="http://schemas.microsoft.com/office/drawing/2014/main" id="{112218A4-9480-4801-BA7D-A1126F874FD7}"/>
              </a:ext>
            </a:extLst>
          </p:cNvPr>
          <p:cNvSpPr/>
          <p:nvPr/>
        </p:nvSpPr>
        <p:spPr>
          <a:xfrm rot="17806821">
            <a:off x="6631211" y="2547856"/>
            <a:ext cx="357081" cy="508138"/>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32" name="楕円 31">
            <a:extLst>
              <a:ext uri="{FF2B5EF4-FFF2-40B4-BE49-F238E27FC236}">
                <a16:creationId xmlns:a16="http://schemas.microsoft.com/office/drawing/2014/main" id="{E4856411-3E7B-48F7-B66D-BF14094EB49D}"/>
              </a:ext>
            </a:extLst>
          </p:cNvPr>
          <p:cNvSpPr/>
          <p:nvPr/>
        </p:nvSpPr>
        <p:spPr>
          <a:xfrm>
            <a:off x="6542046" y="2540380"/>
            <a:ext cx="535411" cy="53541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60" name="テキスト ボックス 59">
            <a:extLst>
              <a:ext uri="{FF2B5EF4-FFF2-40B4-BE49-F238E27FC236}">
                <a16:creationId xmlns:a16="http://schemas.microsoft.com/office/drawing/2014/main" id="{7340D748-FC21-42F2-B047-2898A4C5161E}"/>
              </a:ext>
            </a:extLst>
          </p:cNvPr>
          <p:cNvSpPr txBox="1"/>
          <p:nvPr/>
        </p:nvSpPr>
        <p:spPr>
          <a:xfrm>
            <a:off x="6730435" y="1612853"/>
            <a:ext cx="1638898" cy="400110"/>
          </a:xfrm>
          <a:prstGeom prst="rect">
            <a:avLst/>
          </a:prstGeom>
          <a:solidFill>
            <a:schemeClr val="bg1"/>
          </a:solidFill>
          <a:ln>
            <a:noFill/>
          </a:ln>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シナプス結合</a:t>
            </a:r>
          </a:p>
        </p:txBody>
      </p:sp>
      <p:cxnSp>
        <p:nvCxnSpPr>
          <p:cNvPr id="61" name="直線矢印コネクタ 60">
            <a:extLst>
              <a:ext uri="{FF2B5EF4-FFF2-40B4-BE49-F238E27FC236}">
                <a16:creationId xmlns:a16="http://schemas.microsoft.com/office/drawing/2014/main" id="{1FFE54C7-7775-4947-8AF7-510F3EC47BE5}"/>
              </a:ext>
            </a:extLst>
          </p:cNvPr>
          <p:cNvCxnSpPr>
            <a:cxnSpLocks/>
            <a:stCxn id="60" idx="2"/>
            <a:endCxn id="32" idx="7"/>
          </p:cNvCxnSpPr>
          <p:nvPr/>
        </p:nvCxnSpPr>
        <p:spPr>
          <a:xfrm flipH="1">
            <a:off x="6999048" y="2012963"/>
            <a:ext cx="550836" cy="6058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9CAEA4C2-E0C0-4158-B9AE-98D1F63637CE}"/>
              </a:ext>
            </a:extLst>
          </p:cNvPr>
          <p:cNvSpPr txBox="1"/>
          <p:nvPr/>
        </p:nvSpPr>
        <p:spPr>
          <a:xfrm>
            <a:off x="5258353" y="1960300"/>
            <a:ext cx="1244135" cy="400110"/>
          </a:xfrm>
          <a:prstGeom prst="rect">
            <a:avLst/>
          </a:prstGeom>
          <a:solidFill>
            <a:schemeClr val="bg1"/>
          </a:solidFill>
          <a:ln>
            <a:noFill/>
          </a:ln>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軸索末端</a:t>
            </a:r>
          </a:p>
        </p:txBody>
      </p:sp>
      <p:cxnSp>
        <p:nvCxnSpPr>
          <p:cNvPr id="65" name="直線矢印コネクタ 64">
            <a:extLst>
              <a:ext uri="{FF2B5EF4-FFF2-40B4-BE49-F238E27FC236}">
                <a16:creationId xmlns:a16="http://schemas.microsoft.com/office/drawing/2014/main" id="{46627285-20C0-4721-8F28-2D953779A93E}"/>
              </a:ext>
            </a:extLst>
          </p:cNvPr>
          <p:cNvCxnSpPr>
            <a:cxnSpLocks/>
            <a:stCxn id="63" idx="2"/>
          </p:cNvCxnSpPr>
          <p:nvPr/>
        </p:nvCxnSpPr>
        <p:spPr>
          <a:xfrm>
            <a:off x="5880421" y="2360410"/>
            <a:ext cx="289789" cy="3997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185BC85C-6689-4059-8A43-8F01E20921D9}"/>
              </a:ext>
            </a:extLst>
          </p:cNvPr>
          <p:cNvSpPr txBox="1"/>
          <p:nvPr/>
        </p:nvSpPr>
        <p:spPr>
          <a:xfrm>
            <a:off x="5156365" y="3232544"/>
            <a:ext cx="1222491" cy="400110"/>
          </a:xfrm>
          <a:prstGeom prst="rect">
            <a:avLst/>
          </a:prstGeom>
          <a:noFill/>
          <a:ln>
            <a:noFill/>
          </a:ln>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電気信号</a:t>
            </a:r>
          </a:p>
        </p:txBody>
      </p:sp>
      <p:cxnSp>
        <p:nvCxnSpPr>
          <p:cNvPr id="70" name="直線矢印コネクタ 69">
            <a:extLst>
              <a:ext uri="{FF2B5EF4-FFF2-40B4-BE49-F238E27FC236}">
                <a16:creationId xmlns:a16="http://schemas.microsoft.com/office/drawing/2014/main" id="{B9E2FC64-B9C6-4854-B85B-6D6EA621D329}"/>
              </a:ext>
            </a:extLst>
          </p:cNvPr>
          <p:cNvCxnSpPr>
            <a:cxnSpLocks/>
          </p:cNvCxnSpPr>
          <p:nvPr/>
        </p:nvCxnSpPr>
        <p:spPr>
          <a:xfrm flipV="1">
            <a:off x="5937279" y="2878601"/>
            <a:ext cx="771101" cy="3831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04E23094-5FB9-4188-B0CB-DE79A9DE369C}"/>
              </a:ext>
            </a:extLst>
          </p:cNvPr>
          <p:cNvSpPr txBox="1"/>
          <p:nvPr/>
        </p:nvSpPr>
        <p:spPr>
          <a:xfrm>
            <a:off x="7014598" y="3663651"/>
            <a:ext cx="955855" cy="400110"/>
          </a:xfrm>
          <a:prstGeom prst="rect">
            <a:avLst/>
          </a:prstGeom>
          <a:solidFill>
            <a:schemeClr val="bg1"/>
          </a:solidFill>
          <a:ln>
            <a:noFill/>
          </a:ln>
        </p:spPr>
        <p:txBody>
          <a:bodyPr wrap="square" rtlCol="0">
            <a:spAutoFit/>
          </a:bodyPr>
          <a:lstStyle/>
          <a:p>
            <a:r>
              <a:rPr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細胞体</a:t>
            </a:r>
            <a:endPar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cxnSp>
        <p:nvCxnSpPr>
          <p:cNvPr id="73" name="直線矢印コネクタ 72">
            <a:extLst>
              <a:ext uri="{FF2B5EF4-FFF2-40B4-BE49-F238E27FC236}">
                <a16:creationId xmlns:a16="http://schemas.microsoft.com/office/drawing/2014/main" id="{A8174E03-A5CE-4074-B7DA-53498E53027D}"/>
              </a:ext>
            </a:extLst>
          </p:cNvPr>
          <p:cNvCxnSpPr>
            <a:cxnSpLocks/>
          </p:cNvCxnSpPr>
          <p:nvPr/>
        </p:nvCxnSpPr>
        <p:spPr>
          <a:xfrm flipH="1" flipV="1">
            <a:off x="7235516" y="3183559"/>
            <a:ext cx="305243" cy="4490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7" name="図 46">
            <a:extLst>
              <a:ext uri="{FF2B5EF4-FFF2-40B4-BE49-F238E27FC236}">
                <a16:creationId xmlns:a16="http://schemas.microsoft.com/office/drawing/2014/main" id="{ED6585A2-ED25-41EB-A49E-93776C19BEC6}"/>
              </a:ext>
            </a:extLst>
          </p:cNvPr>
          <p:cNvPicPr>
            <a:picLocks noChangeAspect="1"/>
          </p:cNvPicPr>
          <p:nvPr/>
        </p:nvPicPr>
        <p:blipFill rotWithShape="1">
          <a:blip r:embed="rId4"/>
          <a:srcRect t="-1" r="71319" b="769"/>
          <a:stretch/>
        </p:blipFill>
        <p:spPr>
          <a:xfrm>
            <a:off x="3773139" y="1979849"/>
            <a:ext cx="927080" cy="1727040"/>
          </a:xfrm>
          <a:prstGeom prst="rect">
            <a:avLst/>
          </a:prstGeom>
        </p:spPr>
      </p:pic>
      <p:grpSp>
        <p:nvGrpSpPr>
          <p:cNvPr id="49" name="グループ化 48">
            <a:extLst>
              <a:ext uri="{FF2B5EF4-FFF2-40B4-BE49-F238E27FC236}">
                <a16:creationId xmlns:a16="http://schemas.microsoft.com/office/drawing/2014/main" id="{C79564D1-C249-4F66-8D66-AB8BFDC36DAB}"/>
              </a:ext>
            </a:extLst>
          </p:cNvPr>
          <p:cNvGrpSpPr/>
          <p:nvPr/>
        </p:nvGrpSpPr>
        <p:grpSpPr>
          <a:xfrm>
            <a:off x="1235041" y="2011923"/>
            <a:ext cx="3071355" cy="1648499"/>
            <a:chOff x="166140" y="138366"/>
            <a:chExt cx="11995384" cy="6438325"/>
          </a:xfrm>
        </p:grpSpPr>
        <p:sp>
          <p:nvSpPr>
            <p:cNvPr id="50" name="フリーフォーム 13">
              <a:extLst>
                <a:ext uri="{FF2B5EF4-FFF2-40B4-BE49-F238E27FC236}">
                  <a16:creationId xmlns:a16="http://schemas.microsoft.com/office/drawing/2014/main" id="{D0F97A57-EFC0-4C1D-9E5E-B7D42C24E183}"/>
                </a:ext>
              </a:extLst>
            </p:cNvPr>
            <p:cNvSpPr/>
            <p:nvPr/>
          </p:nvSpPr>
          <p:spPr>
            <a:xfrm>
              <a:off x="166140" y="138366"/>
              <a:ext cx="11995384" cy="6438325"/>
            </a:xfrm>
            <a:custGeom>
              <a:avLst/>
              <a:gdLst>
                <a:gd name="connsiteX0" fmla="*/ 174682 w 11995384"/>
                <a:gd name="connsiteY0" fmla="*/ 2796027 h 6438325"/>
                <a:gd name="connsiteX1" fmla="*/ 665133 w 11995384"/>
                <a:gd name="connsiteY1" fmla="*/ 2546645 h 6438325"/>
                <a:gd name="connsiteX2" fmla="*/ 1429904 w 11995384"/>
                <a:gd name="connsiteY2" fmla="*/ 2430267 h 6438325"/>
                <a:gd name="connsiteX3" fmla="*/ 2419118 w 11995384"/>
                <a:gd name="connsiteY3" fmla="*/ 2530019 h 6438325"/>
                <a:gd name="connsiteX4" fmla="*/ 2452369 w 11995384"/>
                <a:gd name="connsiteY4" fmla="*/ 2388703 h 6438325"/>
                <a:gd name="connsiteX5" fmla="*/ 1712536 w 11995384"/>
                <a:gd name="connsiteY5" fmla="*/ 1914878 h 6438325"/>
                <a:gd name="connsiteX6" fmla="*/ 789824 w 11995384"/>
                <a:gd name="connsiteY6" fmla="*/ 1831750 h 6438325"/>
                <a:gd name="connsiteX7" fmla="*/ 315998 w 11995384"/>
                <a:gd name="connsiteY7" fmla="*/ 1948129 h 6438325"/>
                <a:gd name="connsiteX8" fmla="*/ 573693 w 11995384"/>
                <a:gd name="connsiteY8" fmla="*/ 1781874 h 6438325"/>
                <a:gd name="connsiteX9" fmla="*/ 748260 w 11995384"/>
                <a:gd name="connsiteY9" fmla="*/ 1756936 h 6438325"/>
                <a:gd name="connsiteX10" fmla="*/ 582005 w 11995384"/>
                <a:gd name="connsiteY10" fmla="*/ 1682121 h 6438325"/>
                <a:gd name="connsiteX11" fmla="*/ 324311 w 11995384"/>
                <a:gd name="connsiteY11" fmla="*/ 1715372 h 6438325"/>
                <a:gd name="connsiteX12" fmla="*/ 482253 w 11995384"/>
                <a:gd name="connsiteY12" fmla="*/ 1623932 h 6438325"/>
                <a:gd name="connsiteX13" fmla="*/ 764885 w 11995384"/>
                <a:gd name="connsiteY13" fmla="*/ 1640558 h 6438325"/>
                <a:gd name="connsiteX14" fmla="*/ 1621096 w 11995384"/>
                <a:gd name="connsiteY14" fmla="*/ 1748623 h 6438325"/>
                <a:gd name="connsiteX15" fmla="*/ 2435744 w 11995384"/>
                <a:gd name="connsiteY15" fmla="*/ 1964754 h 6438325"/>
                <a:gd name="connsiteX16" fmla="*/ 1787351 w 11995384"/>
                <a:gd name="connsiteY16" fmla="*/ 834223 h 6438325"/>
                <a:gd name="connsiteX17" fmla="*/ 2527184 w 11995384"/>
                <a:gd name="connsiteY17" fmla="*/ 1823438 h 6438325"/>
                <a:gd name="connsiteX18" fmla="*/ 2942820 w 11995384"/>
                <a:gd name="connsiteY18" fmla="*/ 1998005 h 6438325"/>
                <a:gd name="connsiteX19" fmla="*/ 2843067 w 11995384"/>
                <a:gd name="connsiteY19" fmla="*/ 1224921 h 6438325"/>
                <a:gd name="connsiteX20" fmla="*/ 2360929 w 11995384"/>
                <a:gd name="connsiteY20" fmla="*/ 27889 h 6438325"/>
                <a:gd name="connsiteX21" fmla="*/ 2618624 w 11995384"/>
                <a:gd name="connsiteY21" fmla="*/ 352085 h 6438325"/>
                <a:gd name="connsiteX22" fmla="*/ 2776565 w 11995384"/>
                <a:gd name="connsiteY22" fmla="*/ 19576 h 6438325"/>
                <a:gd name="connsiteX23" fmla="*/ 2743315 w 11995384"/>
                <a:gd name="connsiteY23" fmla="*/ 526652 h 6438325"/>
                <a:gd name="connsiteX24" fmla="*/ 3067511 w 11995384"/>
                <a:gd name="connsiteY24" fmla="*/ 1108543 h 6438325"/>
                <a:gd name="connsiteX25" fmla="*/ 3366769 w 11995384"/>
                <a:gd name="connsiteY25" fmla="*/ 850849 h 6438325"/>
                <a:gd name="connsiteX26" fmla="*/ 3150638 w 11995384"/>
                <a:gd name="connsiteY26" fmla="*/ 659656 h 6438325"/>
                <a:gd name="connsiteX27" fmla="*/ 3491460 w 11995384"/>
                <a:gd name="connsiteY27" fmla="*/ 767721 h 6438325"/>
                <a:gd name="connsiteX28" fmla="*/ 3749155 w 11995384"/>
                <a:gd name="connsiteY28" fmla="*/ 584841 h 6438325"/>
                <a:gd name="connsiteX29" fmla="*/ 3192202 w 11995384"/>
                <a:gd name="connsiteY29" fmla="*/ 1316361 h 6438325"/>
                <a:gd name="connsiteX30" fmla="*/ 3175576 w 11995384"/>
                <a:gd name="connsiteY30" fmla="*/ 1998005 h 6438325"/>
                <a:gd name="connsiteX31" fmla="*/ 3732529 w 11995384"/>
                <a:gd name="connsiteY31" fmla="*/ 2114383 h 6438325"/>
                <a:gd name="connsiteX32" fmla="*/ 4247918 w 11995384"/>
                <a:gd name="connsiteY32" fmla="*/ 443525 h 6438325"/>
                <a:gd name="connsiteX33" fmla="*/ 4222980 w 11995384"/>
                <a:gd name="connsiteY33" fmla="*/ 701219 h 6438325"/>
                <a:gd name="connsiteX34" fmla="*/ 4031787 w 11995384"/>
                <a:gd name="connsiteY34" fmla="*/ 1773561 h 6438325"/>
                <a:gd name="connsiteX35" fmla="*/ 4464049 w 11995384"/>
                <a:gd name="connsiteY35" fmla="*/ 1357925 h 6438325"/>
                <a:gd name="connsiteX36" fmla="*/ 4605365 w 11995384"/>
                <a:gd name="connsiteY36" fmla="*/ 651343 h 6438325"/>
                <a:gd name="connsiteX37" fmla="*/ 4605365 w 11995384"/>
                <a:gd name="connsiteY37" fmla="*/ 1091918 h 6438325"/>
                <a:gd name="connsiteX38" fmla="*/ 4472362 w 11995384"/>
                <a:gd name="connsiteY38" fmla="*/ 1515867 h 6438325"/>
                <a:gd name="connsiteX39" fmla="*/ 3965285 w 11995384"/>
                <a:gd name="connsiteY39" fmla="*/ 2155947 h 6438325"/>
                <a:gd name="connsiteX40" fmla="*/ 4040100 w 11995384"/>
                <a:gd name="connsiteY40" fmla="*/ 2355452 h 6438325"/>
                <a:gd name="connsiteX41" fmla="*/ 4331045 w 11995384"/>
                <a:gd name="connsiteY41" fmla="*/ 2363765 h 6438325"/>
                <a:gd name="connsiteX42" fmla="*/ 4663555 w 11995384"/>
                <a:gd name="connsiteY42" fmla="*/ 1956441 h 6438325"/>
                <a:gd name="connsiteX43" fmla="*/ 4863060 w 11995384"/>
                <a:gd name="connsiteY43" fmla="*/ 1698747 h 6438325"/>
                <a:gd name="connsiteX44" fmla="*/ 4996064 w 11995384"/>
                <a:gd name="connsiteY44" fmla="*/ 1042041 h 6438325"/>
                <a:gd name="connsiteX45" fmla="*/ 4954500 w 11995384"/>
                <a:gd name="connsiteY45" fmla="*/ 1740310 h 6438325"/>
                <a:gd name="connsiteX46" fmla="*/ 5336885 w 11995384"/>
                <a:gd name="connsiteY46" fmla="*/ 1075292 h 6438325"/>
                <a:gd name="connsiteX47" fmla="*/ 5012689 w 11995384"/>
                <a:gd name="connsiteY47" fmla="*/ 1831750 h 6438325"/>
                <a:gd name="connsiteX48" fmla="*/ 4846435 w 11995384"/>
                <a:gd name="connsiteY48" fmla="*/ 2047881 h 6438325"/>
                <a:gd name="connsiteX49" fmla="*/ 5428325 w 11995384"/>
                <a:gd name="connsiteY49" fmla="*/ 1989692 h 6438325"/>
                <a:gd name="connsiteX50" fmla="*/ 4796558 w 11995384"/>
                <a:gd name="connsiteY50" fmla="*/ 2164259 h 6438325"/>
                <a:gd name="connsiteX51" fmla="*/ 4580427 w 11995384"/>
                <a:gd name="connsiteY51" fmla="*/ 2621459 h 6438325"/>
                <a:gd name="connsiteX52" fmla="*/ 5395075 w 11995384"/>
                <a:gd name="connsiteY52" fmla="*/ 3328041 h 6438325"/>
                <a:gd name="connsiteX53" fmla="*/ 7805765 w 11995384"/>
                <a:gd name="connsiteY53" fmla="*/ 3618987 h 6438325"/>
                <a:gd name="connsiteX54" fmla="*/ 9634565 w 11995384"/>
                <a:gd name="connsiteY54" fmla="*/ 3344667 h 6438325"/>
                <a:gd name="connsiteX55" fmla="*/ 10324522 w 11995384"/>
                <a:gd name="connsiteY55" fmla="*/ 2363765 h 6438325"/>
                <a:gd name="connsiteX56" fmla="*/ 10108391 w 11995384"/>
                <a:gd name="connsiteY56" fmla="*/ 1873314 h 6438325"/>
                <a:gd name="connsiteX57" fmla="*/ 9750944 w 11995384"/>
                <a:gd name="connsiteY57" fmla="*/ 1948129 h 6438325"/>
                <a:gd name="connsiteX58" fmla="*/ 9401809 w 11995384"/>
                <a:gd name="connsiteY58" fmla="*/ 1948129 h 6438325"/>
                <a:gd name="connsiteX59" fmla="*/ 9734318 w 11995384"/>
                <a:gd name="connsiteY59" fmla="*/ 1873314 h 6438325"/>
                <a:gd name="connsiteX60" fmla="*/ 10025264 w 11995384"/>
                <a:gd name="connsiteY60" fmla="*/ 1765249 h 6438325"/>
                <a:gd name="connsiteX61" fmla="*/ 9609627 w 11995384"/>
                <a:gd name="connsiteY61" fmla="*/ 1756936 h 6438325"/>
                <a:gd name="connsiteX62" fmla="*/ 9950449 w 11995384"/>
                <a:gd name="connsiteY62" fmla="*/ 1682121 h 6438325"/>
                <a:gd name="connsiteX63" fmla="*/ 10307896 w 11995384"/>
                <a:gd name="connsiteY63" fmla="*/ 1873314 h 6438325"/>
                <a:gd name="connsiteX64" fmla="*/ 10515715 w 11995384"/>
                <a:gd name="connsiteY64" fmla="*/ 2097758 h 6438325"/>
                <a:gd name="connsiteX65" fmla="*/ 10657031 w 11995384"/>
                <a:gd name="connsiteY65" fmla="*/ 1865001 h 6438325"/>
                <a:gd name="connsiteX66" fmla="*/ 10781722 w 11995384"/>
                <a:gd name="connsiteY66" fmla="*/ 1707059 h 6438325"/>
                <a:gd name="connsiteX67" fmla="*/ 11164107 w 11995384"/>
                <a:gd name="connsiteY67" fmla="*/ 1407801 h 6438325"/>
                <a:gd name="connsiteX68" fmla="*/ 10723533 w 11995384"/>
                <a:gd name="connsiteY68" fmla="*/ 1898252 h 6438325"/>
                <a:gd name="connsiteX69" fmla="*/ 10756784 w 11995384"/>
                <a:gd name="connsiteY69" fmla="*/ 2097758 h 6438325"/>
                <a:gd name="connsiteX70" fmla="*/ 11139169 w 11995384"/>
                <a:gd name="connsiteY70" fmla="*/ 1823438 h 6438325"/>
                <a:gd name="connsiteX71" fmla="*/ 11363613 w 11995384"/>
                <a:gd name="connsiteY71" fmla="*/ 1457678 h 6438325"/>
                <a:gd name="connsiteX72" fmla="*/ 11255547 w 11995384"/>
                <a:gd name="connsiteY72" fmla="*/ 1798499 h 6438325"/>
                <a:gd name="connsiteX73" fmla="*/ 11529867 w 11995384"/>
                <a:gd name="connsiteY73" fmla="*/ 1690434 h 6438325"/>
                <a:gd name="connsiteX74" fmla="*/ 11637933 w 11995384"/>
                <a:gd name="connsiteY74" fmla="*/ 1632245 h 6438325"/>
                <a:gd name="connsiteX75" fmla="*/ 11338675 w 11995384"/>
                <a:gd name="connsiteY75" fmla="*/ 1873314 h 6438325"/>
                <a:gd name="connsiteX76" fmla="*/ 10740158 w 11995384"/>
                <a:gd name="connsiteY76" fmla="*/ 2222449 h 6438325"/>
                <a:gd name="connsiteX77" fmla="*/ 10715220 w 11995384"/>
                <a:gd name="connsiteY77" fmla="*/ 2413641 h 6438325"/>
                <a:gd name="connsiteX78" fmla="*/ 11413489 w 11995384"/>
                <a:gd name="connsiteY78" fmla="*/ 2280638 h 6438325"/>
                <a:gd name="connsiteX79" fmla="*/ 11737685 w 11995384"/>
                <a:gd name="connsiteY79" fmla="*/ 2155947 h 6438325"/>
                <a:gd name="connsiteX80" fmla="*/ 11513242 w 11995384"/>
                <a:gd name="connsiteY80" fmla="*/ 2338827 h 6438325"/>
                <a:gd name="connsiteX81" fmla="*/ 11770936 w 11995384"/>
                <a:gd name="connsiteY81" fmla="*/ 2538332 h 6438325"/>
                <a:gd name="connsiteX82" fmla="*/ 11529867 w 11995384"/>
                <a:gd name="connsiteY82" fmla="*/ 2446892 h 6438325"/>
                <a:gd name="connsiteX83" fmla="*/ 11313736 w 11995384"/>
                <a:gd name="connsiteY83" fmla="*/ 2405329 h 6438325"/>
                <a:gd name="connsiteX84" fmla="*/ 10665344 w 11995384"/>
                <a:gd name="connsiteY84" fmla="*/ 2521707 h 6438325"/>
                <a:gd name="connsiteX85" fmla="*/ 10324522 w 11995384"/>
                <a:gd name="connsiteY85" fmla="*/ 2953969 h 6438325"/>
                <a:gd name="connsiteX86" fmla="*/ 10158267 w 11995384"/>
                <a:gd name="connsiteY86" fmla="*/ 3452732 h 6438325"/>
                <a:gd name="connsiteX87" fmla="*/ 11213984 w 11995384"/>
                <a:gd name="connsiteY87" fmla="*/ 3660550 h 6438325"/>
                <a:gd name="connsiteX88" fmla="*/ 11579744 w 11995384"/>
                <a:gd name="connsiteY88" fmla="*/ 3286478 h 6438325"/>
                <a:gd name="connsiteX89" fmla="*/ 11446740 w 11995384"/>
                <a:gd name="connsiteY89" fmla="*/ 3718739 h 6438325"/>
                <a:gd name="connsiteX90" fmla="*/ 11646245 w 11995384"/>
                <a:gd name="connsiteY90" fmla="*/ 3685489 h 6438325"/>
                <a:gd name="connsiteX91" fmla="*/ 11837438 w 11995384"/>
                <a:gd name="connsiteY91" fmla="*/ 3552485 h 6438325"/>
                <a:gd name="connsiteX92" fmla="*/ 11571431 w 11995384"/>
                <a:gd name="connsiteY92" fmla="*/ 3860056 h 6438325"/>
                <a:gd name="connsiteX93" fmla="*/ 11995380 w 11995384"/>
                <a:gd name="connsiteY93" fmla="*/ 3993059 h 6438325"/>
                <a:gd name="connsiteX94" fmla="*/ 11579744 w 11995384"/>
                <a:gd name="connsiteY94" fmla="*/ 3976434 h 6438325"/>
                <a:gd name="connsiteX95" fmla="*/ 11430115 w 11995384"/>
                <a:gd name="connsiteY95" fmla="*/ 3884994 h 6438325"/>
                <a:gd name="connsiteX96" fmla="*/ 11612995 w 11995384"/>
                <a:gd name="connsiteY96" fmla="*/ 4175939 h 6438325"/>
                <a:gd name="connsiteX97" fmla="*/ 11937191 w 11995384"/>
                <a:gd name="connsiteY97" fmla="*/ 4325569 h 6438325"/>
                <a:gd name="connsiteX98" fmla="*/ 11538180 w 11995384"/>
                <a:gd name="connsiteY98" fmla="*/ 4250754 h 6438325"/>
                <a:gd name="connsiteX99" fmla="*/ 11338675 w 11995384"/>
                <a:gd name="connsiteY99" fmla="*/ 3876681 h 6438325"/>
                <a:gd name="connsiteX100" fmla="*/ 11189045 w 11995384"/>
                <a:gd name="connsiteY100" fmla="*/ 3801867 h 6438325"/>
                <a:gd name="connsiteX101" fmla="*/ 11338675 w 11995384"/>
                <a:gd name="connsiteY101" fmla="*/ 4317256 h 6438325"/>
                <a:gd name="connsiteX102" fmla="*/ 11413489 w 11995384"/>
                <a:gd name="connsiteY102" fmla="*/ 4466885 h 6438325"/>
                <a:gd name="connsiteX103" fmla="*/ 11255547 w 11995384"/>
                <a:gd name="connsiteY103" fmla="*/ 4275692 h 6438325"/>
                <a:gd name="connsiteX104" fmla="*/ 11022791 w 11995384"/>
                <a:gd name="connsiteY104" fmla="*/ 3835118 h 6438325"/>
                <a:gd name="connsiteX105" fmla="*/ 10000325 w 11995384"/>
                <a:gd name="connsiteY105" fmla="*/ 3635612 h 6438325"/>
                <a:gd name="connsiteX106" fmla="*/ 8179838 w 11995384"/>
                <a:gd name="connsiteY106" fmla="*/ 3768616 h 6438325"/>
                <a:gd name="connsiteX107" fmla="*/ 5228820 w 11995384"/>
                <a:gd name="connsiteY107" fmla="*/ 3643925 h 6438325"/>
                <a:gd name="connsiteX108" fmla="*/ 4222980 w 11995384"/>
                <a:gd name="connsiteY108" fmla="*/ 3585736 h 6438325"/>
                <a:gd name="connsiteX109" fmla="*/ 4214667 w 11995384"/>
                <a:gd name="connsiteY109" fmla="*/ 4292318 h 6438325"/>
                <a:gd name="connsiteX110" fmla="*/ 4630304 w 11995384"/>
                <a:gd name="connsiteY110" fmla="*/ 5846798 h 6438325"/>
                <a:gd name="connsiteX111" fmla="*/ 4887998 w 11995384"/>
                <a:gd name="connsiteY111" fmla="*/ 6287372 h 6438325"/>
                <a:gd name="connsiteX112" fmla="*/ 4555489 w 11995384"/>
                <a:gd name="connsiteY112" fmla="*/ 6021365 h 6438325"/>
                <a:gd name="connsiteX113" fmla="*/ 4663555 w 11995384"/>
                <a:gd name="connsiteY113" fmla="*/ 6437001 h 6438325"/>
                <a:gd name="connsiteX114" fmla="*/ 4488987 w 11995384"/>
                <a:gd name="connsiteY114" fmla="*/ 6137743 h 6438325"/>
                <a:gd name="connsiteX115" fmla="*/ 4405860 w 11995384"/>
                <a:gd name="connsiteY115" fmla="*/ 5713794 h 6438325"/>
                <a:gd name="connsiteX116" fmla="*/ 4198042 w 11995384"/>
                <a:gd name="connsiteY116" fmla="*/ 5215030 h 6438325"/>
                <a:gd name="connsiteX117" fmla="*/ 4206355 w 11995384"/>
                <a:gd name="connsiteY117" fmla="*/ 5040463 h 6438325"/>
                <a:gd name="connsiteX118" fmla="*/ 3990224 w 11995384"/>
                <a:gd name="connsiteY118" fmla="*/ 4483510 h 6438325"/>
                <a:gd name="connsiteX119" fmla="*/ 3832282 w 11995384"/>
                <a:gd name="connsiteY119" fmla="*/ 4234129 h 6438325"/>
                <a:gd name="connsiteX120" fmla="*/ 3242078 w 11995384"/>
                <a:gd name="connsiteY120" fmla="*/ 4234129 h 6438325"/>
                <a:gd name="connsiteX121" fmla="*/ 3167264 w 11995384"/>
                <a:gd name="connsiteY121" fmla="*/ 5073714 h 6438325"/>
                <a:gd name="connsiteX122" fmla="*/ 4056725 w 11995384"/>
                <a:gd name="connsiteY122" fmla="*/ 6170994 h 6438325"/>
                <a:gd name="connsiteX123" fmla="*/ 4439111 w 11995384"/>
                <a:gd name="connsiteY123" fmla="*/ 6378812 h 6438325"/>
                <a:gd name="connsiteX124" fmla="*/ 4156478 w 11995384"/>
                <a:gd name="connsiteY124" fmla="*/ 6362187 h 6438325"/>
                <a:gd name="connsiteX125" fmla="*/ 3940347 w 11995384"/>
                <a:gd name="connsiteY125" fmla="*/ 6146056 h 6438325"/>
                <a:gd name="connsiteX126" fmla="*/ 3857220 w 11995384"/>
                <a:gd name="connsiteY126" fmla="*/ 6345561 h 6438325"/>
                <a:gd name="connsiteX127" fmla="*/ 3749155 w 11995384"/>
                <a:gd name="connsiteY127" fmla="*/ 6054616 h 6438325"/>
                <a:gd name="connsiteX128" fmla="*/ 3258704 w 11995384"/>
                <a:gd name="connsiteY128" fmla="*/ 5530914 h 6438325"/>
                <a:gd name="connsiteX129" fmla="*/ 3050885 w 11995384"/>
                <a:gd name="connsiteY129" fmla="*/ 5979801 h 6438325"/>
                <a:gd name="connsiteX130" fmla="*/ 3092449 w 11995384"/>
                <a:gd name="connsiteY130" fmla="*/ 6320623 h 6438325"/>
                <a:gd name="connsiteX131" fmla="*/ 2959445 w 11995384"/>
                <a:gd name="connsiteY131" fmla="*/ 6029678 h 6438325"/>
                <a:gd name="connsiteX132" fmla="*/ 2951133 w 11995384"/>
                <a:gd name="connsiteY132" fmla="*/ 5771983 h 6438325"/>
                <a:gd name="connsiteX133" fmla="*/ 2793191 w 11995384"/>
                <a:gd name="connsiteY133" fmla="*/ 6170994 h 6438325"/>
                <a:gd name="connsiteX134" fmla="*/ 2926195 w 11995384"/>
                <a:gd name="connsiteY134" fmla="*/ 5672230 h 6438325"/>
                <a:gd name="connsiteX135" fmla="*/ 3042573 w 11995384"/>
                <a:gd name="connsiteY135" fmla="*/ 5381285 h 6438325"/>
                <a:gd name="connsiteX136" fmla="*/ 2926195 w 11995384"/>
                <a:gd name="connsiteY136" fmla="*/ 5065401 h 6438325"/>
                <a:gd name="connsiteX137" fmla="*/ 2668500 w 11995384"/>
                <a:gd name="connsiteY137" fmla="*/ 5597416 h 6438325"/>
                <a:gd name="connsiteX138" fmla="*/ 2868005 w 11995384"/>
                <a:gd name="connsiteY138" fmla="*/ 4874209 h 6438325"/>
                <a:gd name="connsiteX139" fmla="*/ 2676813 w 11995384"/>
                <a:gd name="connsiteY139" fmla="*/ 4325569 h 6438325"/>
                <a:gd name="connsiteX140" fmla="*/ 2169736 w 11995384"/>
                <a:gd name="connsiteY140" fmla="*/ 4732892 h 6438325"/>
                <a:gd name="connsiteX141" fmla="*/ 1853853 w 11995384"/>
                <a:gd name="connsiteY141" fmla="*/ 5131903 h 6438325"/>
                <a:gd name="connsiteX142" fmla="*/ 1762413 w 11995384"/>
                <a:gd name="connsiteY142" fmla="*/ 6262434 h 6438325"/>
                <a:gd name="connsiteX143" fmla="*/ 1679285 w 11995384"/>
                <a:gd name="connsiteY143" fmla="*/ 5356347 h 6438325"/>
                <a:gd name="connsiteX144" fmla="*/ 1646035 w 11995384"/>
                <a:gd name="connsiteY144" fmla="*/ 5007212 h 6438325"/>
                <a:gd name="connsiteX145" fmla="*/ 465627 w 11995384"/>
                <a:gd name="connsiteY145" fmla="*/ 6046303 h 6438325"/>
                <a:gd name="connsiteX146" fmla="*/ 648507 w 11995384"/>
                <a:gd name="connsiteY146" fmla="*/ 5705481 h 6438325"/>
                <a:gd name="connsiteX147" fmla="*/ 274435 w 11995384"/>
                <a:gd name="connsiteY147" fmla="*/ 5697169 h 6438325"/>
                <a:gd name="connsiteX148" fmla="*/ 814762 w 11995384"/>
                <a:gd name="connsiteY148" fmla="*/ 5589103 h 6438325"/>
                <a:gd name="connsiteX149" fmla="*/ 1629409 w 11995384"/>
                <a:gd name="connsiteY149" fmla="*/ 4899147 h 6438325"/>
                <a:gd name="connsiteX150" fmla="*/ 1986856 w 11995384"/>
                <a:gd name="connsiteY150" fmla="*/ 4425321 h 6438325"/>
                <a:gd name="connsiteX151" fmla="*/ 2419118 w 11995384"/>
                <a:gd name="connsiteY151" fmla="*/ 4076187 h 6438325"/>
                <a:gd name="connsiteX152" fmla="*/ 2402493 w 11995384"/>
                <a:gd name="connsiteY152" fmla="*/ 3585736 h 6438325"/>
                <a:gd name="connsiteX153" fmla="*/ 1895416 w 11995384"/>
                <a:gd name="connsiteY153" fmla="*/ 3386230 h 6438325"/>
                <a:gd name="connsiteX154" fmla="*/ 1163896 w 11995384"/>
                <a:gd name="connsiteY154" fmla="*/ 3535859 h 6438325"/>
                <a:gd name="connsiteX155" fmla="*/ 656820 w 11995384"/>
                <a:gd name="connsiteY155" fmla="*/ 4142689 h 6438325"/>
                <a:gd name="connsiteX156" fmla="*/ 748260 w 11995384"/>
                <a:gd name="connsiteY156" fmla="*/ 3909932 h 6438325"/>
                <a:gd name="connsiteX157" fmla="*/ 282747 w 11995384"/>
                <a:gd name="connsiteY157" fmla="*/ 4109438 h 6438325"/>
                <a:gd name="connsiteX158" fmla="*/ 1039205 w 11995384"/>
                <a:gd name="connsiteY158" fmla="*/ 3510921 h 6438325"/>
                <a:gd name="connsiteX159" fmla="*/ 1446529 w 11995384"/>
                <a:gd name="connsiteY159" fmla="*/ 3228289 h 6438325"/>
                <a:gd name="connsiteX160" fmla="*/ 115 w 11995384"/>
                <a:gd name="connsiteY160" fmla="*/ 3560798 h 6438325"/>
                <a:gd name="connsiteX161" fmla="*/ 1371715 w 11995384"/>
                <a:gd name="connsiteY161" fmla="*/ 3095285 h 6438325"/>
                <a:gd name="connsiteX162" fmla="*/ 2327678 w 11995384"/>
                <a:gd name="connsiteY162" fmla="*/ 2937343 h 6438325"/>
                <a:gd name="connsiteX163" fmla="*/ 2086609 w 11995384"/>
                <a:gd name="connsiteY163" fmla="*/ 2646398 h 6438325"/>
                <a:gd name="connsiteX164" fmla="*/ 1288587 w 11995384"/>
                <a:gd name="connsiteY164" fmla="*/ 2546645 h 6438325"/>
                <a:gd name="connsiteX165" fmla="*/ 914515 w 11995384"/>
                <a:gd name="connsiteY165" fmla="*/ 3070347 h 6438325"/>
                <a:gd name="connsiteX166" fmla="*/ 972704 w 11995384"/>
                <a:gd name="connsiteY166" fmla="*/ 2854216 h 6438325"/>
                <a:gd name="connsiteX167" fmla="*/ 989329 w 11995384"/>
                <a:gd name="connsiteY167" fmla="*/ 2629772 h 6438325"/>
                <a:gd name="connsiteX168" fmla="*/ 174682 w 11995384"/>
                <a:gd name="connsiteY168" fmla="*/ 2796027 h 643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1995384" h="6438325">
                  <a:moveTo>
                    <a:pt x="174682" y="2796027"/>
                  </a:moveTo>
                  <a:cubicBezTo>
                    <a:pt x="120649" y="2782173"/>
                    <a:pt x="455929" y="2607605"/>
                    <a:pt x="665133" y="2546645"/>
                  </a:cubicBezTo>
                  <a:cubicBezTo>
                    <a:pt x="874337" y="2485685"/>
                    <a:pt x="1137573" y="2433038"/>
                    <a:pt x="1429904" y="2430267"/>
                  </a:cubicBezTo>
                  <a:cubicBezTo>
                    <a:pt x="1722235" y="2427496"/>
                    <a:pt x="2248707" y="2536946"/>
                    <a:pt x="2419118" y="2530019"/>
                  </a:cubicBezTo>
                  <a:cubicBezTo>
                    <a:pt x="2589529" y="2523092"/>
                    <a:pt x="2570133" y="2491226"/>
                    <a:pt x="2452369" y="2388703"/>
                  </a:cubicBezTo>
                  <a:cubicBezTo>
                    <a:pt x="2334605" y="2286179"/>
                    <a:pt x="1989627" y="2007703"/>
                    <a:pt x="1712536" y="1914878"/>
                  </a:cubicBezTo>
                  <a:cubicBezTo>
                    <a:pt x="1435445" y="1822053"/>
                    <a:pt x="1022580" y="1826208"/>
                    <a:pt x="789824" y="1831750"/>
                  </a:cubicBezTo>
                  <a:cubicBezTo>
                    <a:pt x="557068" y="1837292"/>
                    <a:pt x="352020" y="1956442"/>
                    <a:pt x="315998" y="1948129"/>
                  </a:cubicBezTo>
                  <a:cubicBezTo>
                    <a:pt x="279976" y="1939816"/>
                    <a:pt x="501649" y="1813739"/>
                    <a:pt x="573693" y="1781874"/>
                  </a:cubicBezTo>
                  <a:cubicBezTo>
                    <a:pt x="645737" y="1750009"/>
                    <a:pt x="746875" y="1773561"/>
                    <a:pt x="748260" y="1756936"/>
                  </a:cubicBezTo>
                  <a:cubicBezTo>
                    <a:pt x="749645" y="1740311"/>
                    <a:pt x="652663" y="1689048"/>
                    <a:pt x="582005" y="1682121"/>
                  </a:cubicBezTo>
                  <a:cubicBezTo>
                    <a:pt x="511347" y="1675194"/>
                    <a:pt x="340936" y="1725070"/>
                    <a:pt x="324311" y="1715372"/>
                  </a:cubicBezTo>
                  <a:cubicBezTo>
                    <a:pt x="307686" y="1705674"/>
                    <a:pt x="408824" y="1636401"/>
                    <a:pt x="482253" y="1623932"/>
                  </a:cubicBezTo>
                  <a:cubicBezTo>
                    <a:pt x="555682" y="1611463"/>
                    <a:pt x="575078" y="1619776"/>
                    <a:pt x="764885" y="1640558"/>
                  </a:cubicBezTo>
                  <a:cubicBezTo>
                    <a:pt x="954692" y="1661340"/>
                    <a:pt x="1342620" y="1694590"/>
                    <a:pt x="1621096" y="1748623"/>
                  </a:cubicBezTo>
                  <a:cubicBezTo>
                    <a:pt x="1899572" y="1802656"/>
                    <a:pt x="2408035" y="2117154"/>
                    <a:pt x="2435744" y="1964754"/>
                  </a:cubicBezTo>
                  <a:cubicBezTo>
                    <a:pt x="2463453" y="1812354"/>
                    <a:pt x="1772111" y="857776"/>
                    <a:pt x="1787351" y="834223"/>
                  </a:cubicBezTo>
                  <a:cubicBezTo>
                    <a:pt x="1802591" y="810670"/>
                    <a:pt x="2334606" y="1629474"/>
                    <a:pt x="2527184" y="1823438"/>
                  </a:cubicBezTo>
                  <a:cubicBezTo>
                    <a:pt x="2719762" y="2017402"/>
                    <a:pt x="2890173" y="2097758"/>
                    <a:pt x="2942820" y="1998005"/>
                  </a:cubicBezTo>
                  <a:cubicBezTo>
                    <a:pt x="2995467" y="1898252"/>
                    <a:pt x="2940049" y="1553274"/>
                    <a:pt x="2843067" y="1224921"/>
                  </a:cubicBezTo>
                  <a:cubicBezTo>
                    <a:pt x="2746085" y="896568"/>
                    <a:pt x="2398336" y="173362"/>
                    <a:pt x="2360929" y="27889"/>
                  </a:cubicBezTo>
                  <a:cubicBezTo>
                    <a:pt x="2323522" y="-117584"/>
                    <a:pt x="2549351" y="353470"/>
                    <a:pt x="2618624" y="352085"/>
                  </a:cubicBezTo>
                  <a:cubicBezTo>
                    <a:pt x="2687897" y="350700"/>
                    <a:pt x="2755783" y="-9518"/>
                    <a:pt x="2776565" y="19576"/>
                  </a:cubicBezTo>
                  <a:cubicBezTo>
                    <a:pt x="2797347" y="48670"/>
                    <a:pt x="2694824" y="345158"/>
                    <a:pt x="2743315" y="526652"/>
                  </a:cubicBezTo>
                  <a:cubicBezTo>
                    <a:pt x="2791806" y="708146"/>
                    <a:pt x="2963602" y="1054510"/>
                    <a:pt x="3067511" y="1108543"/>
                  </a:cubicBezTo>
                  <a:cubicBezTo>
                    <a:pt x="3171420" y="1162576"/>
                    <a:pt x="3352915" y="925663"/>
                    <a:pt x="3366769" y="850849"/>
                  </a:cubicBezTo>
                  <a:cubicBezTo>
                    <a:pt x="3380623" y="776035"/>
                    <a:pt x="3129856" y="673511"/>
                    <a:pt x="3150638" y="659656"/>
                  </a:cubicBezTo>
                  <a:cubicBezTo>
                    <a:pt x="3171420" y="645801"/>
                    <a:pt x="3391707" y="780190"/>
                    <a:pt x="3491460" y="767721"/>
                  </a:cubicBezTo>
                  <a:cubicBezTo>
                    <a:pt x="3591213" y="755252"/>
                    <a:pt x="3799031" y="493401"/>
                    <a:pt x="3749155" y="584841"/>
                  </a:cubicBezTo>
                  <a:cubicBezTo>
                    <a:pt x="3699279" y="676281"/>
                    <a:pt x="3287798" y="1080834"/>
                    <a:pt x="3192202" y="1316361"/>
                  </a:cubicBezTo>
                  <a:cubicBezTo>
                    <a:pt x="3096606" y="1551888"/>
                    <a:pt x="3085522" y="1865001"/>
                    <a:pt x="3175576" y="1998005"/>
                  </a:cubicBezTo>
                  <a:cubicBezTo>
                    <a:pt x="3265630" y="2131009"/>
                    <a:pt x="3553805" y="2373463"/>
                    <a:pt x="3732529" y="2114383"/>
                  </a:cubicBezTo>
                  <a:cubicBezTo>
                    <a:pt x="3911253" y="1855303"/>
                    <a:pt x="4166176" y="679052"/>
                    <a:pt x="4247918" y="443525"/>
                  </a:cubicBezTo>
                  <a:cubicBezTo>
                    <a:pt x="4329660" y="207998"/>
                    <a:pt x="4259002" y="479546"/>
                    <a:pt x="4222980" y="701219"/>
                  </a:cubicBezTo>
                  <a:cubicBezTo>
                    <a:pt x="4186958" y="922892"/>
                    <a:pt x="3991609" y="1664110"/>
                    <a:pt x="4031787" y="1773561"/>
                  </a:cubicBezTo>
                  <a:cubicBezTo>
                    <a:pt x="4071965" y="1883012"/>
                    <a:pt x="4368453" y="1544961"/>
                    <a:pt x="4464049" y="1357925"/>
                  </a:cubicBezTo>
                  <a:cubicBezTo>
                    <a:pt x="4559645" y="1170889"/>
                    <a:pt x="4581812" y="695677"/>
                    <a:pt x="4605365" y="651343"/>
                  </a:cubicBezTo>
                  <a:cubicBezTo>
                    <a:pt x="4628918" y="607009"/>
                    <a:pt x="4627532" y="947831"/>
                    <a:pt x="4605365" y="1091918"/>
                  </a:cubicBezTo>
                  <a:cubicBezTo>
                    <a:pt x="4583198" y="1236005"/>
                    <a:pt x="4579042" y="1338529"/>
                    <a:pt x="4472362" y="1515867"/>
                  </a:cubicBezTo>
                  <a:cubicBezTo>
                    <a:pt x="4365682" y="1693205"/>
                    <a:pt x="4037329" y="2016016"/>
                    <a:pt x="3965285" y="2155947"/>
                  </a:cubicBezTo>
                  <a:cubicBezTo>
                    <a:pt x="3893241" y="2295878"/>
                    <a:pt x="3979140" y="2320816"/>
                    <a:pt x="4040100" y="2355452"/>
                  </a:cubicBezTo>
                  <a:cubicBezTo>
                    <a:pt x="4101060" y="2390088"/>
                    <a:pt x="4227136" y="2430267"/>
                    <a:pt x="4331045" y="2363765"/>
                  </a:cubicBezTo>
                  <a:cubicBezTo>
                    <a:pt x="4434954" y="2297263"/>
                    <a:pt x="4574886" y="2067277"/>
                    <a:pt x="4663555" y="1956441"/>
                  </a:cubicBezTo>
                  <a:cubicBezTo>
                    <a:pt x="4752224" y="1845605"/>
                    <a:pt x="4807642" y="1851147"/>
                    <a:pt x="4863060" y="1698747"/>
                  </a:cubicBezTo>
                  <a:cubicBezTo>
                    <a:pt x="4918478" y="1546347"/>
                    <a:pt x="4980824" y="1035114"/>
                    <a:pt x="4996064" y="1042041"/>
                  </a:cubicBezTo>
                  <a:cubicBezTo>
                    <a:pt x="5011304" y="1048968"/>
                    <a:pt x="4897696" y="1734768"/>
                    <a:pt x="4954500" y="1740310"/>
                  </a:cubicBezTo>
                  <a:cubicBezTo>
                    <a:pt x="5011304" y="1745852"/>
                    <a:pt x="5327187" y="1060052"/>
                    <a:pt x="5336885" y="1075292"/>
                  </a:cubicBezTo>
                  <a:cubicBezTo>
                    <a:pt x="5346583" y="1090532"/>
                    <a:pt x="5094431" y="1669652"/>
                    <a:pt x="5012689" y="1831750"/>
                  </a:cubicBezTo>
                  <a:cubicBezTo>
                    <a:pt x="4930947" y="1993848"/>
                    <a:pt x="4777162" y="2021557"/>
                    <a:pt x="4846435" y="2047881"/>
                  </a:cubicBezTo>
                  <a:cubicBezTo>
                    <a:pt x="4915708" y="2074205"/>
                    <a:pt x="5436638" y="1970296"/>
                    <a:pt x="5428325" y="1989692"/>
                  </a:cubicBezTo>
                  <a:cubicBezTo>
                    <a:pt x="5420012" y="2009088"/>
                    <a:pt x="4937874" y="2058964"/>
                    <a:pt x="4796558" y="2164259"/>
                  </a:cubicBezTo>
                  <a:cubicBezTo>
                    <a:pt x="4655242" y="2269554"/>
                    <a:pt x="4480674" y="2427495"/>
                    <a:pt x="4580427" y="2621459"/>
                  </a:cubicBezTo>
                  <a:cubicBezTo>
                    <a:pt x="4680180" y="2815423"/>
                    <a:pt x="4857519" y="3161786"/>
                    <a:pt x="5395075" y="3328041"/>
                  </a:cubicBezTo>
                  <a:cubicBezTo>
                    <a:pt x="5932631" y="3494296"/>
                    <a:pt x="7099183" y="3616216"/>
                    <a:pt x="7805765" y="3618987"/>
                  </a:cubicBezTo>
                  <a:cubicBezTo>
                    <a:pt x="8512347" y="3621758"/>
                    <a:pt x="9214772" y="3553871"/>
                    <a:pt x="9634565" y="3344667"/>
                  </a:cubicBezTo>
                  <a:cubicBezTo>
                    <a:pt x="10054358" y="3135463"/>
                    <a:pt x="10245551" y="2608990"/>
                    <a:pt x="10324522" y="2363765"/>
                  </a:cubicBezTo>
                  <a:cubicBezTo>
                    <a:pt x="10403493" y="2118540"/>
                    <a:pt x="10203987" y="1942587"/>
                    <a:pt x="10108391" y="1873314"/>
                  </a:cubicBezTo>
                  <a:cubicBezTo>
                    <a:pt x="10012795" y="1804041"/>
                    <a:pt x="9868708" y="1935660"/>
                    <a:pt x="9750944" y="1948129"/>
                  </a:cubicBezTo>
                  <a:cubicBezTo>
                    <a:pt x="9633180" y="1960598"/>
                    <a:pt x="9404580" y="1960598"/>
                    <a:pt x="9401809" y="1948129"/>
                  </a:cubicBezTo>
                  <a:cubicBezTo>
                    <a:pt x="9399038" y="1935660"/>
                    <a:pt x="9630409" y="1903794"/>
                    <a:pt x="9734318" y="1873314"/>
                  </a:cubicBezTo>
                  <a:cubicBezTo>
                    <a:pt x="9838227" y="1842834"/>
                    <a:pt x="10046046" y="1784645"/>
                    <a:pt x="10025264" y="1765249"/>
                  </a:cubicBezTo>
                  <a:cubicBezTo>
                    <a:pt x="10004482" y="1745853"/>
                    <a:pt x="9622096" y="1770791"/>
                    <a:pt x="9609627" y="1756936"/>
                  </a:cubicBezTo>
                  <a:cubicBezTo>
                    <a:pt x="9597158" y="1743081"/>
                    <a:pt x="9834071" y="1662725"/>
                    <a:pt x="9950449" y="1682121"/>
                  </a:cubicBezTo>
                  <a:cubicBezTo>
                    <a:pt x="10066827" y="1701517"/>
                    <a:pt x="10213685" y="1804041"/>
                    <a:pt x="10307896" y="1873314"/>
                  </a:cubicBezTo>
                  <a:cubicBezTo>
                    <a:pt x="10402107" y="1942587"/>
                    <a:pt x="10457526" y="2099143"/>
                    <a:pt x="10515715" y="2097758"/>
                  </a:cubicBezTo>
                  <a:cubicBezTo>
                    <a:pt x="10573904" y="2096373"/>
                    <a:pt x="10612697" y="1930117"/>
                    <a:pt x="10657031" y="1865001"/>
                  </a:cubicBezTo>
                  <a:cubicBezTo>
                    <a:pt x="10701365" y="1799885"/>
                    <a:pt x="10697209" y="1783259"/>
                    <a:pt x="10781722" y="1707059"/>
                  </a:cubicBezTo>
                  <a:cubicBezTo>
                    <a:pt x="10866235" y="1630859"/>
                    <a:pt x="11173805" y="1375936"/>
                    <a:pt x="11164107" y="1407801"/>
                  </a:cubicBezTo>
                  <a:cubicBezTo>
                    <a:pt x="11154409" y="1439666"/>
                    <a:pt x="10791420" y="1783259"/>
                    <a:pt x="10723533" y="1898252"/>
                  </a:cubicBezTo>
                  <a:cubicBezTo>
                    <a:pt x="10655646" y="2013245"/>
                    <a:pt x="10687511" y="2110227"/>
                    <a:pt x="10756784" y="2097758"/>
                  </a:cubicBezTo>
                  <a:cubicBezTo>
                    <a:pt x="10826057" y="2085289"/>
                    <a:pt x="11038031" y="1930118"/>
                    <a:pt x="11139169" y="1823438"/>
                  </a:cubicBezTo>
                  <a:cubicBezTo>
                    <a:pt x="11240307" y="1716758"/>
                    <a:pt x="11344217" y="1461834"/>
                    <a:pt x="11363613" y="1457678"/>
                  </a:cubicBezTo>
                  <a:cubicBezTo>
                    <a:pt x="11383009" y="1453521"/>
                    <a:pt x="11227838" y="1759706"/>
                    <a:pt x="11255547" y="1798499"/>
                  </a:cubicBezTo>
                  <a:cubicBezTo>
                    <a:pt x="11283256" y="1837292"/>
                    <a:pt x="11466136" y="1718143"/>
                    <a:pt x="11529867" y="1690434"/>
                  </a:cubicBezTo>
                  <a:cubicBezTo>
                    <a:pt x="11593598" y="1662725"/>
                    <a:pt x="11669798" y="1601765"/>
                    <a:pt x="11637933" y="1632245"/>
                  </a:cubicBezTo>
                  <a:cubicBezTo>
                    <a:pt x="11606068" y="1662725"/>
                    <a:pt x="11488304" y="1774947"/>
                    <a:pt x="11338675" y="1873314"/>
                  </a:cubicBezTo>
                  <a:cubicBezTo>
                    <a:pt x="11189046" y="1971681"/>
                    <a:pt x="10844067" y="2132395"/>
                    <a:pt x="10740158" y="2222449"/>
                  </a:cubicBezTo>
                  <a:cubicBezTo>
                    <a:pt x="10636249" y="2312503"/>
                    <a:pt x="10602998" y="2403943"/>
                    <a:pt x="10715220" y="2413641"/>
                  </a:cubicBezTo>
                  <a:cubicBezTo>
                    <a:pt x="10827442" y="2423339"/>
                    <a:pt x="11243078" y="2323587"/>
                    <a:pt x="11413489" y="2280638"/>
                  </a:cubicBezTo>
                  <a:cubicBezTo>
                    <a:pt x="11583900" y="2237689"/>
                    <a:pt x="11721060" y="2146249"/>
                    <a:pt x="11737685" y="2155947"/>
                  </a:cubicBezTo>
                  <a:cubicBezTo>
                    <a:pt x="11754310" y="2165645"/>
                    <a:pt x="11507700" y="2275096"/>
                    <a:pt x="11513242" y="2338827"/>
                  </a:cubicBezTo>
                  <a:cubicBezTo>
                    <a:pt x="11518784" y="2402558"/>
                    <a:pt x="11768165" y="2520321"/>
                    <a:pt x="11770936" y="2538332"/>
                  </a:cubicBezTo>
                  <a:cubicBezTo>
                    <a:pt x="11773707" y="2556343"/>
                    <a:pt x="11606067" y="2469059"/>
                    <a:pt x="11529867" y="2446892"/>
                  </a:cubicBezTo>
                  <a:cubicBezTo>
                    <a:pt x="11453667" y="2424725"/>
                    <a:pt x="11457823" y="2392860"/>
                    <a:pt x="11313736" y="2405329"/>
                  </a:cubicBezTo>
                  <a:cubicBezTo>
                    <a:pt x="11169649" y="2417798"/>
                    <a:pt x="10830213" y="2430267"/>
                    <a:pt x="10665344" y="2521707"/>
                  </a:cubicBezTo>
                  <a:cubicBezTo>
                    <a:pt x="10500475" y="2613147"/>
                    <a:pt x="10409035" y="2798798"/>
                    <a:pt x="10324522" y="2953969"/>
                  </a:cubicBezTo>
                  <a:cubicBezTo>
                    <a:pt x="10240009" y="3109140"/>
                    <a:pt x="10010023" y="3334969"/>
                    <a:pt x="10158267" y="3452732"/>
                  </a:cubicBezTo>
                  <a:cubicBezTo>
                    <a:pt x="10306511" y="3570495"/>
                    <a:pt x="10977071" y="3688259"/>
                    <a:pt x="11213984" y="3660550"/>
                  </a:cubicBezTo>
                  <a:cubicBezTo>
                    <a:pt x="11450897" y="3632841"/>
                    <a:pt x="11540951" y="3276780"/>
                    <a:pt x="11579744" y="3286478"/>
                  </a:cubicBezTo>
                  <a:cubicBezTo>
                    <a:pt x="11618537" y="3296176"/>
                    <a:pt x="11435657" y="3652237"/>
                    <a:pt x="11446740" y="3718739"/>
                  </a:cubicBezTo>
                  <a:cubicBezTo>
                    <a:pt x="11457824" y="3785241"/>
                    <a:pt x="11581129" y="3713198"/>
                    <a:pt x="11646245" y="3685489"/>
                  </a:cubicBezTo>
                  <a:cubicBezTo>
                    <a:pt x="11711361" y="3657780"/>
                    <a:pt x="11849907" y="3523391"/>
                    <a:pt x="11837438" y="3552485"/>
                  </a:cubicBezTo>
                  <a:cubicBezTo>
                    <a:pt x="11824969" y="3581579"/>
                    <a:pt x="11545107" y="3786627"/>
                    <a:pt x="11571431" y="3860056"/>
                  </a:cubicBezTo>
                  <a:cubicBezTo>
                    <a:pt x="11597755" y="3933485"/>
                    <a:pt x="11993995" y="3973663"/>
                    <a:pt x="11995380" y="3993059"/>
                  </a:cubicBezTo>
                  <a:cubicBezTo>
                    <a:pt x="11996765" y="4012455"/>
                    <a:pt x="11673955" y="3994445"/>
                    <a:pt x="11579744" y="3976434"/>
                  </a:cubicBezTo>
                  <a:cubicBezTo>
                    <a:pt x="11485533" y="3958423"/>
                    <a:pt x="11424573" y="3851743"/>
                    <a:pt x="11430115" y="3884994"/>
                  </a:cubicBezTo>
                  <a:cubicBezTo>
                    <a:pt x="11435657" y="3918245"/>
                    <a:pt x="11528482" y="4102510"/>
                    <a:pt x="11612995" y="4175939"/>
                  </a:cubicBezTo>
                  <a:cubicBezTo>
                    <a:pt x="11697508" y="4249368"/>
                    <a:pt x="11949660" y="4313100"/>
                    <a:pt x="11937191" y="4325569"/>
                  </a:cubicBezTo>
                  <a:cubicBezTo>
                    <a:pt x="11924722" y="4338038"/>
                    <a:pt x="11637933" y="4325569"/>
                    <a:pt x="11538180" y="4250754"/>
                  </a:cubicBezTo>
                  <a:cubicBezTo>
                    <a:pt x="11438427" y="4175939"/>
                    <a:pt x="11396864" y="3951495"/>
                    <a:pt x="11338675" y="3876681"/>
                  </a:cubicBezTo>
                  <a:cubicBezTo>
                    <a:pt x="11280486" y="3801867"/>
                    <a:pt x="11189045" y="3728438"/>
                    <a:pt x="11189045" y="3801867"/>
                  </a:cubicBezTo>
                  <a:cubicBezTo>
                    <a:pt x="11189045" y="3875296"/>
                    <a:pt x="11301268" y="4206420"/>
                    <a:pt x="11338675" y="4317256"/>
                  </a:cubicBezTo>
                  <a:cubicBezTo>
                    <a:pt x="11376082" y="4428092"/>
                    <a:pt x="11427344" y="4473812"/>
                    <a:pt x="11413489" y="4466885"/>
                  </a:cubicBezTo>
                  <a:cubicBezTo>
                    <a:pt x="11399634" y="4459958"/>
                    <a:pt x="11320663" y="4380986"/>
                    <a:pt x="11255547" y="4275692"/>
                  </a:cubicBezTo>
                  <a:cubicBezTo>
                    <a:pt x="11190431" y="4170398"/>
                    <a:pt x="11231995" y="3941798"/>
                    <a:pt x="11022791" y="3835118"/>
                  </a:cubicBezTo>
                  <a:cubicBezTo>
                    <a:pt x="10813587" y="3728438"/>
                    <a:pt x="10474151" y="3646696"/>
                    <a:pt x="10000325" y="3635612"/>
                  </a:cubicBezTo>
                  <a:cubicBezTo>
                    <a:pt x="9526500" y="3624528"/>
                    <a:pt x="8975089" y="3767231"/>
                    <a:pt x="8179838" y="3768616"/>
                  </a:cubicBezTo>
                  <a:cubicBezTo>
                    <a:pt x="7384587" y="3770001"/>
                    <a:pt x="5888296" y="3674405"/>
                    <a:pt x="5228820" y="3643925"/>
                  </a:cubicBezTo>
                  <a:cubicBezTo>
                    <a:pt x="4569344" y="3613445"/>
                    <a:pt x="4392005" y="3477671"/>
                    <a:pt x="4222980" y="3585736"/>
                  </a:cubicBezTo>
                  <a:cubicBezTo>
                    <a:pt x="4053955" y="3693801"/>
                    <a:pt x="4146780" y="3915474"/>
                    <a:pt x="4214667" y="4292318"/>
                  </a:cubicBezTo>
                  <a:cubicBezTo>
                    <a:pt x="4282554" y="4669162"/>
                    <a:pt x="4518082" y="5514289"/>
                    <a:pt x="4630304" y="5846798"/>
                  </a:cubicBezTo>
                  <a:cubicBezTo>
                    <a:pt x="4742526" y="6179307"/>
                    <a:pt x="4900467" y="6258278"/>
                    <a:pt x="4887998" y="6287372"/>
                  </a:cubicBezTo>
                  <a:cubicBezTo>
                    <a:pt x="4875529" y="6316466"/>
                    <a:pt x="4592896" y="5996427"/>
                    <a:pt x="4555489" y="6021365"/>
                  </a:cubicBezTo>
                  <a:cubicBezTo>
                    <a:pt x="4518082" y="6046303"/>
                    <a:pt x="4674639" y="6417605"/>
                    <a:pt x="4663555" y="6437001"/>
                  </a:cubicBezTo>
                  <a:cubicBezTo>
                    <a:pt x="4652471" y="6456397"/>
                    <a:pt x="4531936" y="6258277"/>
                    <a:pt x="4488987" y="6137743"/>
                  </a:cubicBezTo>
                  <a:cubicBezTo>
                    <a:pt x="4446038" y="6017209"/>
                    <a:pt x="4454351" y="5867579"/>
                    <a:pt x="4405860" y="5713794"/>
                  </a:cubicBezTo>
                  <a:cubicBezTo>
                    <a:pt x="4357369" y="5560009"/>
                    <a:pt x="4231293" y="5327252"/>
                    <a:pt x="4198042" y="5215030"/>
                  </a:cubicBezTo>
                  <a:cubicBezTo>
                    <a:pt x="4164791" y="5102808"/>
                    <a:pt x="4240991" y="5162383"/>
                    <a:pt x="4206355" y="5040463"/>
                  </a:cubicBezTo>
                  <a:cubicBezTo>
                    <a:pt x="4171719" y="4918543"/>
                    <a:pt x="4052569" y="4617899"/>
                    <a:pt x="3990224" y="4483510"/>
                  </a:cubicBezTo>
                  <a:cubicBezTo>
                    <a:pt x="3927879" y="4349121"/>
                    <a:pt x="3956973" y="4275693"/>
                    <a:pt x="3832282" y="4234129"/>
                  </a:cubicBezTo>
                  <a:cubicBezTo>
                    <a:pt x="3707591" y="4192566"/>
                    <a:pt x="3352914" y="4094198"/>
                    <a:pt x="3242078" y="4234129"/>
                  </a:cubicBezTo>
                  <a:cubicBezTo>
                    <a:pt x="3131242" y="4374060"/>
                    <a:pt x="3031490" y="4750903"/>
                    <a:pt x="3167264" y="5073714"/>
                  </a:cubicBezTo>
                  <a:cubicBezTo>
                    <a:pt x="3303039" y="5396525"/>
                    <a:pt x="3844751" y="5953478"/>
                    <a:pt x="4056725" y="6170994"/>
                  </a:cubicBezTo>
                  <a:cubicBezTo>
                    <a:pt x="4268699" y="6388510"/>
                    <a:pt x="4422486" y="6346947"/>
                    <a:pt x="4439111" y="6378812"/>
                  </a:cubicBezTo>
                  <a:cubicBezTo>
                    <a:pt x="4455736" y="6410677"/>
                    <a:pt x="4239605" y="6400980"/>
                    <a:pt x="4156478" y="6362187"/>
                  </a:cubicBezTo>
                  <a:cubicBezTo>
                    <a:pt x="4073351" y="6323394"/>
                    <a:pt x="3990223" y="6148827"/>
                    <a:pt x="3940347" y="6146056"/>
                  </a:cubicBezTo>
                  <a:cubicBezTo>
                    <a:pt x="3890471" y="6143285"/>
                    <a:pt x="3889085" y="6360801"/>
                    <a:pt x="3857220" y="6345561"/>
                  </a:cubicBezTo>
                  <a:cubicBezTo>
                    <a:pt x="3825355" y="6330321"/>
                    <a:pt x="3848908" y="6190391"/>
                    <a:pt x="3749155" y="6054616"/>
                  </a:cubicBezTo>
                  <a:cubicBezTo>
                    <a:pt x="3649402" y="5918842"/>
                    <a:pt x="3375082" y="5543383"/>
                    <a:pt x="3258704" y="5530914"/>
                  </a:cubicBezTo>
                  <a:cubicBezTo>
                    <a:pt x="3142326" y="5518445"/>
                    <a:pt x="3078594" y="5848183"/>
                    <a:pt x="3050885" y="5979801"/>
                  </a:cubicBezTo>
                  <a:cubicBezTo>
                    <a:pt x="3023176" y="6111419"/>
                    <a:pt x="3107689" y="6312310"/>
                    <a:pt x="3092449" y="6320623"/>
                  </a:cubicBezTo>
                  <a:cubicBezTo>
                    <a:pt x="3077209" y="6328936"/>
                    <a:pt x="2982998" y="6121118"/>
                    <a:pt x="2959445" y="6029678"/>
                  </a:cubicBezTo>
                  <a:cubicBezTo>
                    <a:pt x="2935892" y="5938238"/>
                    <a:pt x="2978842" y="5748430"/>
                    <a:pt x="2951133" y="5771983"/>
                  </a:cubicBezTo>
                  <a:cubicBezTo>
                    <a:pt x="2923424" y="5795536"/>
                    <a:pt x="2797347" y="6187619"/>
                    <a:pt x="2793191" y="6170994"/>
                  </a:cubicBezTo>
                  <a:cubicBezTo>
                    <a:pt x="2789035" y="6154369"/>
                    <a:pt x="2884631" y="5803848"/>
                    <a:pt x="2926195" y="5672230"/>
                  </a:cubicBezTo>
                  <a:cubicBezTo>
                    <a:pt x="2967759" y="5540612"/>
                    <a:pt x="3042573" y="5482423"/>
                    <a:pt x="3042573" y="5381285"/>
                  </a:cubicBezTo>
                  <a:cubicBezTo>
                    <a:pt x="3042573" y="5280147"/>
                    <a:pt x="2988541" y="5029379"/>
                    <a:pt x="2926195" y="5065401"/>
                  </a:cubicBezTo>
                  <a:cubicBezTo>
                    <a:pt x="2863849" y="5101423"/>
                    <a:pt x="2678198" y="5629281"/>
                    <a:pt x="2668500" y="5597416"/>
                  </a:cubicBezTo>
                  <a:cubicBezTo>
                    <a:pt x="2658802" y="5565551"/>
                    <a:pt x="2866620" y="5086183"/>
                    <a:pt x="2868005" y="4874209"/>
                  </a:cubicBezTo>
                  <a:cubicBezTo>
                    <a:pt x="2869390" y="4662235"/>
                    <a:pt x="2793191" y="4349122"/>
                    <a:pt x="2676813" y="4325569"/>
                  </a:cubicBezTo>
                  <a:cubicBezTo>
                    <a:pt x="2560435" y="4302016"/>
                    <a:pt x="2306896" y="4598503"/>
                    <a:pt x="2169736" y="4732892"/>
                  </a:cubicBezTo>
                  <a:cubicBezTo>
                    <a:pt x="2032576" y="4867281"/>
                    <a:pt x="1921740" y="4876979"/>
                    <a:pt x="1853853" y="5131903"/>
                  </a:cubicBezTo>
                  <a:cubicBezTo>
                    <a:pt x="1785966" y="5386827"/>
                    <a:pt x="1791508" y="6225027"/>
                    <a:pt x="1762413" y="6262434"/>
                  </a:cubicBezTo>
                  <a:cubicBezTo>
                    <a:pt x="1733318" y="6299841"/>
                    <a:pt x="1698681" y="5565551"/>
                    <a:pt x="1679285" y="5356347"/>
                  </a:cubicBezTo>
                  <a:cubicBezTo>
                    <a:pt x="1659889" y="5147143"/>
                    <a:pt x="1848311" y="4892219"/>
                    <a:pt x="1646035" y="5007212"/>
                  </a:cubicBezTo>
                  <a:cubicBezTo>
                    <a:pt x="1443759" y="5122205"/>
                    <a:pt x="631882" y="5929925"/>
                    <a:pt x="465627" y="6046303"/>
                  </a:cubicBezTo>
                  <a:cubicBezTo>
                    <a:pt x="299372" y="6162681"/>
                    <a:pt x="680372" y="5763670"/>
                    <a:pt x="648507" y="5705481"/>
                  </a:cubicBezTo>
                  <a:cubicBezTo>
                    <a:pt x="616642" y="5647292"/>
                    <a:pt x="246726" y="5716565"/>
                    <a:pt x="274435" y="5697169"/>
                  </a:cubicBezTo>
                  <a:cubicBezTo>
                    <a:pt x="302144" y="5677773"/>
                    <a:pt x="588933" y="5722107"/>
                    <a:pt x="814762" y="5589103"/>
                  </a:cubicBezTo>
                  <a:cubicBezTo>
                    <a:pt x="1040591" y="5456099"/>
                    <a:pt x="1434060" y="5093111"/>
                    <a:pt x="1629409" y="4899147"/>
                  </a:cubicBezTo>
                  <a:cubicBezTo>
                    <a:pt x="1824758" y="4705183"/>
                    <a:pt x="1855238" y="4562481"/>
                    <a:pt x="1986856" y="4425321"/>
                  </a:cubicBezTo>
                  <a:cubicBezTo>
                    <a:pt x="2118474" y="4288161"/>
                    <a:pt x="2349845" y="4216118"/>
                    <a:pt x="2419118" y="4076187"/>
                  </a:cubicBezTo>
                  <a:cubicBezTo>
                    <a:pt x="2488391" y="3936256"/>
                    <a:pt x="2489777" y="3700729"/>
                    <a:pt x="2402493" y="3585736"/>
                  </a:cubicBezTo>
                  <a:cubicBezTo>
                    <a:pt x="2315209" y="3470743"/>
                    <a:pt x="2101849" y="3394543"/>
                    <a:pt x="1895416" y="3386230"/>
                  </a:cubicBezTo>
                  <a:cubicBezTo>
                    <a:pt x="1688983" y="3377917"/>
                    <a:pt x="1370329" y="3409783"/>
                    <a:pt x="1163896" y="3535859"/>
                  </a:cubicBezTo>
                  <a:cubicBezTo>
                    <a:pt x="957463" y="3661936"/>
                    <a:pt x="726093" y="4080344"/>
                    <a:pt x="656820" y="4142689"/>
                  </a:cubicBezTo>
                  <a:cubicBezTo>
                    <a:pt x="587547" y="4205034"/>
                    <a:pt x="810606" y="3915474"/>
                    <a:pt x="748260" y="3909932"/>
                  </a:cubicBezTo>
                  <a:cubicBezTo>
                    <a:pt x="685914" y="3904390"/>
                    <a:pt x="234256" y="4175940"/>
                    <a:pt x="282747" y="4109438"/>
                  </a:cubicBezTo>
                  <a:cubicBezTo>
                    <a:pt x="331238" y="4042936"/>
                    <a:pt x="845241" y="3657779"/>
                    <a:pt x="1039205" y="3510921"/>
                  </a:cubicBezTo>
                  <a:cubicBezTo>
                    <a:pt x="1233169" y="3364063"/>
                    <a:pt x="1619711" y="3219976"/>
                    <a:pt x="1446529" y="3228289"/>
                  </a:cubicBezTo>
                  <a:cubicBezTo>
                    <a:pt x="1273347" y="3236602"/>
                    <a:pt x="12584" y="3582965"/>
                    <a:pt x="115" y="3560798"/>
                  </a:cubicBezTo>
                  <a:cubicBezTo>
                    <a:pt x="-12354" y="3538631"/>
                    <a:pt x="983788" y="3199194"/>
                    <a:pt x="1371715" y="3095285"/>
                  </a:cubicBezTo>
                  <a:cubicBezTo>
                    <a:pt x="1759642" y="2991376"/>
                    <a:pt x="2208529" y="3012157"/>
                    <a:pt x="2327678" y="2937343"/>
                  </a:cubicBezTo>
                  <a:cubicBezTo>
                    <a:pt x="2446827" y="2862529"/>
                    <a:pt x="2259791" y="2711514"/>
                    <a:pt x="2086609" y="2646398"/>
                  </a:cubicBezTo>
                  <a:cubicBezTo>
                    <a:pt x="1913427" y="2581282"/>
                    <a:pt x="1483936" y="2475987"/>
                    <a:pt x="1288587" y="2546645"/>
                  </a:cubicBezTo>
                  <a:cubicBezTo>
                    <a:pt x="1093238" y="2617303"/>
                    <a:pt x="967162" y="3019085"/>
                    <a:pt x="914515" y="3070347"/>
                  </a:cubicBezTo>
                  <a:cubicBezTo>
                    <a:pt x="861868" y="3121609"/>
                    <a:pt x="960235" y="2927645"/>
                    <a:pt x="972704" y="2854216"/>
                  </a:cubicBezTo>
                  <a:cubicBezTo>
                    <a:pt x="985173" y="2780787"/>
                    <a:pt x="1119562" y="2642241"/>
                    <a:pt x="989329" y="2629772"/>
                  </a:cubicBezTo>
                  <a:cubicBezTo>
                    <a:pt x="859096" y="2617303"/>
                    <a:pt x="228715" y="2809881"/>
                    <a:pt x="174682" y="2796027"/>
                  </a:cubicBezTo>
                  <a:close/>
                </a:path>
              </a:pathLst>
            </a:custGeom>
            <a:solidFill>
              <a:schemeClr val="tx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52" name="フリーフォーム 10">
              <a:extLst>
                <a:ext uri="{FF2B5EF4-FFF2-40B4-BE49-F238E27FC236}">
                  <a16:creationId xmlns:a16="http://schemas.microsoft.com/office/drawing/2014/main" id="{882D4D7B-8183-4EF2-B0FE-2A88A73ED7BA}"/>
                </a:ext>
              </a:extLst>
            </p:cNvPr>
            <p:cNvSpPr/>
            <p:nvPr/>
          </p:nvSpPr>
          <p:spPr>
            <a:xfrm rot="340256">
              <a:off x="5318623" y="3382835"/>
              <a:ext cx="1025825" cy="577699"/>
            </a:xfrm>
            <a:custGeom>
              <a:avLst/>
              <a:gdLst>
                <a:gd name="connsiteX0" fmla="*/ 307237 w 1157078"/>
                <a:gd name="connsiteY0" fmla="*/ 18407 h 651615"/>
                <a:gd name="connsiteX1" fmla="*/ 24605 w 1157078"/>
                <a:gd name="connsiteY1" fmla="*/ 84909 h 651615"/>
                <a:gd name="connsiteX2" fmla="*/ 107732 w 1157078"/>
                <a:gd name="connsiteY2" fmla="*/ 500545 h 651615"/>
                <a:gd name="connsiteX3" fmla="*/ 847565 w 1157078"/>
                <a:gd name="connsiteY3" fmla="*/ 650174 h 651615"/>
                <a:gd name="connsiteX4" fmla="*/ 1063695 w 1157078"/>
                <a:gd name="connsiteY4" fmla="*/ 542109 h 651615"/>
                <a:gd name="connsiteX5" fmla="*/ 1105259 w 1157078"/>
                <a:gd name="connsiteY5" fmla="*/ 51658 h 651615"/>
                <a:gd name="connsiteX6" fmla="*/ 307237 w 1157078"/>
                <a:gd name="connsiteY6" fmla="*/ 18407 h 651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7078" h="651615">
                  <a:moveTo>
                    <a:pt x="307237" y="18407"/>
                  </a:moveTo>
                  <a:cubicBezTo>
                    <a:pt x="127128" y="23949"/>
                    <a:pt x="57856" y="4553"/>
                    <a:pt x="24605" y="84909"/>
                  </a:cubicBezTo>
                  <a:cubicBezTo>
                    <a:pt x="-8646" y="165265"/>
                    <a:pt x="-29428" y="406334"/>
                    <a:pt x="107732" y="500545"/>
                  </a:cubicBezTo>
                  <a:cubicBezTo>
                    <a:pt x="244892" y="594756"/>
                    <a:pt x="688238" y="643247"/>
                    <a:pt x="847565" y="650174"/>
                  </a:cubicBezTo>
                  <a:cubicBezTo>
                    <a:pt x="1006892" y="657101"/>
                    <a:pt x="1020746" y="641862"/>
                    <a:pt x="1063695" y="542109"/>
                  </a:cubicBezTo>
                  <a:cubicBezTo>
                    <a:pt x="1106644" y="442356"/>
                    <a:pt x="1224408" y="138942"/>
                    <a:pt x="1105259" y="51658"/>
                  </a:cubicBezTo>
                  <a:cubicBezTo>
                    <a:pt x="986110" y="-35626"/>
                    <a:pt x="487346" y="12865"/>
                    <a:pt x="307237" y="18407"/>
                  </a:cubicBezTo>
                  <a:close/>
                </a:path>
              </a:pathLst>
            </a:custGeom>
            <a:solidFill>
              <a:schemeClr val="bg1">
                <a:lumMod val="75000"/>
                <a:lumOff val="2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54" name="フリーフォーム 11">
              <a:extLst>
                <a:ext uri="{FF2B5EF4-FFF2-40B4-BE49-F238E27FC236}">
                  <a16:creationId xmlns:a16="http://schemas.microsoft.com/office/drawing/2014/main" id="{55E0DC3A-27B0-411D-B5CD-50B284D57914}"/>
                </a:ext>
              </a:extLst>
            </p:cNvPr>
            <p:cNvSpPr/>
            <p:nvPr/>
          </p:nvSpPr>
          <p:spPr>
            <a:xfrm>
              <a:off x="6415135" y="3479099"/>
              <a:ext cx="955962" cy="575832"/>
            </a:xfrm>
            <a:custGeom>
              <a:avLst/>
              <a:gdLst>
                <a:gd name="connsiteX0" fmla="*/ 5844 w 1413235"/>
                <a:gd name="connsiteY0" fmla="*/ 149721 h 502998"/>
                <a:gd name="connsiteX1" fmla="*/ 413168 w 1413235"/>
                <a:gd name="connsiteY1" fmla="*/ 92 h 502998"/>
                <a:gd name="connsiteX2" fmla="*/ 1344193 w 1413235"/>
                <a:gd name="connsiteY2" fmla="*/ 133095 h 502998"/>
                <a:gd name="connsiteX3" fmla="*/ 1269379 w 1413235"/>
                <a:gd name="connsiteY3" fmla="*/ 457292 h 502998"/>
                <a:gd name="connsiteX4" fmla="*/ 670863 w 1413235"/>
                <a:gd name="connsiteY4" fmla="*/ 498855 h 502998"/>
                <a:gd name="connsiteX5" fmla="*/ 205350 w 1413235"/>
                <a:gd name="connsiteY5" fmla="*/ 440666 h 502998"/>
                <a:gd name="connsiteX6" fmla="*/ 5844 w 1413235"/>
                <a:gd name="connsiteY6" fmla="*/ 149721 h 50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3235" h="502998">
                  <a:moveTo>
                    <a:pt x="5844" y="149721"/>
                  </a:moveTo>
                  <a:cubicBezTo>
                    <a:pt x="40480" y="76292"/>
                    <a:pt x="190110" y="2863"/>
                    <a:pt x="413168" y="92"/>
                  </a:cubicBezTo>
                  <a:cubicBezTo>
                    <a:pt x="636226" y="-2679"/>
                    <a:pt x="1201491" y="56895"/>
                    <a:pt x="1344193" y="133095"/>
                  </a:cubicBezTo>
                  <a:cubicBezTo>
                    <a:pt x="1486895" y="209295"/>
                    <a:pt x="1381601" y="396332"/>
                    <a:pt x="1269379" y="457292"/>
                  </a:cubicBezTo>
                  <a:cubicBezTo>
                    <a:pt x="1157157" y="518252"/>
                    <a:pt x="848201" y="501626"/>
                    <a:pt x="670863" y="498855"/>
                  </a:cubicBezTo>
                  <a:cubicBezTo>
                    <a:pt x="493525" y="496084"/>
                    <a:pt x="313415" y="497470"/>
                    <a:pt x="205350" y="440666"/>
                  </a:cubicBezTo>
                  <a:cubicBezTo>
                    <a:pt x="97285" y="383862"/>
                    <a:pt x="-28792" y="223150"/>
                    <a:pt x="5844" y="149721"/>
                  </a:cubicBezTo>
                  <a:close/>
                </a:path>
              </a:pathLst>
            </a:custGeom>
            <a:solidFill>
              <a:schemeClr val="bg1">
                <a:lumMod val="75000"/>
                <a:lumOff val="2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55" name="フリーフォーム 12">
              <a:extLst>
                <a:ext uri="{FF2B5EF4-FFF2-40B4-BE49-F238E27FC236}">
                  <a16:creationId xmlns:a16="http://schemas.microsoft.com/office/drawing/2014/main" id="{E1C83E45-F39A-4AB7-9358-7E7EF7E3D23A}"/>
                </a:ext>
              </a:extLst>
            </p:cNvPr>
            <p:cNvSpPr/>
            <p:nvPr/>
          </p:nvSpPr>
          <p:spPr>
            <a:xfrm rot="655293">
              <a:off x="7472918" y="3448527"/>
              <a:ext cx="1027675" cy="701689"/>
            </a:xfrm>
            <a:custGeom>
              <a:avLst/>
              <a:gdLst>
                <a:gd name="connsiteX0" fmla="*/ 441545 w 1744374"/>
                <a:gd name="connsiteY0" fmla="*/ 225198 h 923412"/>
                <a:gd name="connsiteX1" fmla="*/ 1106563 w 1744374"/>
                <a:gd name="connsiteY1" fmla="*/ 92194 h 923412"/>
                <a:gd name="connsiteX2" fmla="*/ 1306068 w 1744374"/>
                <a:gd name="connsiteY2" fmla="*/ 754 h 923412"/>
                <a:gd name="connsiteX3" fmla="*/ 1663516 w 1744374"/>
                <a:gd name="connsiteY3" fmla="*/ 142070 h 923412"/>
                <a:gd name="connsiteX4" fmla="*/ 1638578 w 1744374"/>
                <a:gd name="connsiteY4" fmla="*/ 782150 h 923412"/>
                <a:gd name="connsiteX5" fmla="*/ 541298 w 1744374"/>
                <a:gd name="connsiteY5" fmla="*/ 906841 h 923412"/>
                <a:gd name="connsiteX6" fmla="*/ 970 w 1744374"/>
                <a:gd name="connsiteY6" fmla="*/ 524456 h 923412"/>
                <a:gd name="connsiteX7" fmla="*/ 441545 w 1744374"/>
                <a:gd name="connsiteY7" fmla="*/ 225198 h 92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374" h="923412">
                  <a:moveTo>
                    <a:pt x="441545" y="225198"/>
                  </a:moveTo>
                  <a:cubicBezTo>
                    <a:pt x="625811" y="153154"/>
                    <a:pt x="962476" y="129601"/>
                    <a:pt x="1106563" y="92194"/>
                  </a:cubicBezTo>
                  <a:cubicBezTo>
                    <a:pt x="1250650" y="54787"/>
                    <a:pt x="1213243" y="-7559"/>
                    <a:pt x="1306068" y="754"/>
                  </a:cubicBezTo>
                  <a:cubicBezTo>
                    <a:pt x="1398893" y="9067"/>
                    <a:pt x="1608098" y="11837"/>
                    <a:pt x="1663516" y="142070"/>
                  </a:cubicBezTo>
                  <a:cubicBezTo>
                    <a:pt x="1718934" y="272303"/>
                    <a:pt x="1825614" y="654688"/>
                    <a:pt x="1638578" y="782150"/>
                  </a:cubicBezTo>
                  <a:cubicBezTo>
                    <a:pt x="1451542" y="909612"/>
                    <a:pt x="814232" y="949790"/>
                    <a:pt x="541298" y="906841"/>
                  </a:cubicBezTo>
                  <a:cubicBezTo>
                    <a:pt x="268364" y="863892"/>
                    <a:pt x="20366" y="636678"/>
                    <a:pt x="970" y="524456"/>
                  </a:cubicBezTo>
                  <a:cubicBezTo>
                    <a:pt x="-18426" y="412234"/>
                    <a:pt x="257279" y="297242"/>
                    <a:pt x="441545" y="225198"/>
                  </a:cubicBezTo>
                  <a:close/>
                </a:path>
              </a:pathLst>
            </a:custGeom>
            <a:solidFill>
              <a:schemeClr val="bg1">
                <a:lumMod val="75000"/>
                <a:lumOff val="2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57" name="フリーフォーム 14">
              <a:extLst>
                <a:ext uri="{FF2B5EF4-FFF2-40B4-BE49-F238E27FC236}">
                  <a16:creationId xmlns:a16="http://schemas.microsoft.com/office/drawing/2014/main" id="{097E1D9E-B87F-452F-B28B-3C7D49DB9006}"/>
                </a:ext>
              </a:extLst>
            </p:cNvPr>
            <p:cNvSpPr/>
            <p:nvPr/>
          </p:nvSpPr>
          <p:spPr>
            <a:xfrm rot="21402208">
              <a:off x="8662142" y="3465513"/>
              <a:ext cx="1141534" cy="557057"/>
            </a:xfrm>
            <a:custGeom>
              <a:avLst/>
              <a:gdLst>
                <a:gd name="connsiteX0" fmla="*/ 75330 w 1141534"/>
                <a:gd name="connsiteY0" fmla="*/ 50848 h 557057"/>
                <a:gd name="connsiteX1" fmla="*/ 67017 w 1141534"/>
                <a:gd name="connsiteY1" fmla="*/ 366731 h 557057"/>
                <a:gd name="connsiteX2" fmla="*/ 233272 w 1141534"/>
                <a:gd name="connsiteY2" fmla="*/ 549611 h 557057"/>
                <a:gd name="connsiteX3" fmla="*/ 881665 w 1141534"/>
                <a:gd name="connsiteY3" fmla="*/ 508048 h 557057"/>
                <a:gd name="connsiteX4" fmla="*/ 1097796 w 1141534"/>
                <a:gd name="connsiteY4" fmla="*/ 383357 h 557057"/>
                <a:gd name="connsiteX5" fmla="*/ 1131047 w 1141534"/>
                <a:gd name="connsiteY5" fmla="*/ 133975 h 557057"/>
                <a:gd name="connsiteX6" fmla="*/ 964792 w 1141534"/>
                <a:gd name="connsiteY6" fmla="*/ 9284 h 557057"/>
                <a:gd name="connsiteX7" fmla="*/ 75330 w 1141534"/>
                <a:gd name="connsiteY7" fmla="*/ 50848 h 55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534" h="557057">
                  <a:moveTo>
                    <a:pt x="75330" y="50848"/>
                  </a:moveTo>
                  <a:cubicBezTo>
                    <a:pt x="-74299" y="110422"/>
                    <a:pt x="40693" y="283604"/>
                    <a:pt x="67017" y="366731"/>
                  </a:cubicBezTo>
                  <a:cubicBezTo>
                    <a:pt x="93341" y="449858"/>
                    <a:pt x="97497" y="526058"/>
                    <a:pt x="233272" y="549611"/>
                  </a:cubicBezTo>
                  <a:cubicBezTo>
                    <a:pt x="369047" y="573164"/>
                    <a:pt x="737578" y="535757"/>
                    <a:pt x="881665" y="508048"/>
                  </a:cubicBezTo>
                  <a:cubicBezTo>
                    <a:pt x="1025752" y="480339"/>
                    <a:pt x="1056232" y="445702"/>
                    <a:pt x="1097796" y="383357"/>
                  </a:cubicBezTo>
                  <a:cubicBezTo>
                    <a:pt x="1139360" y="321012"/>
                    <a:pt x="1153214" y="196320"/>
                    <a:pt x="1131047" y="133975"/>
                  </a:cubicBezTo>
                  <a:cubicBezTo>
                    <a:pt x="1108880" y="71630"/>
                    <a:pt x="1137974" y="24524"/>
                    <a:pt x="964792" y="9284"/>
                  </a:cubicBezTo>
                  <a:cubicBezTo>
                    <a:pt x="791610" y="-5956"/>
                    <a:pt x="224959" y="-8726"/>
                    <a:pt x="75330" y="50848"/>
                  </a:cubicBezTo>
                  <a:close/>
                </a:path>
              </a:pathLst>
            </a:custGeom>
            <a:solidFill>
              <a:schemeClr val="bg1">
                <a:lumMod val="75000"/>
                <a:lumOff val="2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58" name="楕円 57">
              <a:extLst>
                <a:ext uri="{FF2B5EF4-FFF2-40B4-BE49-F238E27FC236}">
                  <a16:creationId xmlns:a16="http://schemas.microsoft.com/office/drawing/2014/main" id="{0472D53F-7164-40C6-8D48-77742F5CB9F1}"/>
                </a:ext>
              </a:extLst>
            </p:cNvPr>
            <p:cNvSpPr/>
            <p:nvPr/>
          </p:nvSpPr>
          <p:spPr>
            <a:xfrm rot="1165481">
              <a:off x="2937349" y="3009303"/>
              <a:ext cx="1221971" cy="85228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lumMod val="85000"/>
                  </a:schemeClr>
                </a:solidFill>
              </a:endParaRPr>
            </a:p>
          </p:txBody>
        </p:sp>
      </p:grpSp>
      <p:sp>
        <p:nvSpPr>
          <p:cNvPr id="21" name="正方形/長方形 20">
            <a:extLst>
              <a:ext uri="{FF2B5EF4-FFF2-40B4-BE49-F238E27FC236}">
                <a16:creationId xmlns:a16="http://schemas.microsoft.com/office/drawing/2014/main" id="{8E048A32-3B4B-490F-AF32-F6C4B94D2BAE}"/>
              </a:ext>
            </a:extLst>
          </p:cNvPr>
          <p:cNvSpPr/>
          <p:nvPr/>
        </p:nvSpPr>
        <p:spPr>
          <a:xfrm>
            <a:off x="3852606" y="2282923"/>
            <a:ext cx="473569" cy="490270"/>
          </a:xfrm>
          <a:prstGeom prst="rect">
            <a:avLst/>
          </a:prstGeom>
          <a:noFill/>
          <a:ln w="38100">
            <a:solidFill>
              <a:srgbClr val="DF25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22" name="正方形/長方形 21">
            <a:extLst>
              <a:ext uri="{FF2B5EF4-FFF2-40B4-BE49-F238E27FC236}">
                <a16:creationId xmlns:a16="http://schemas.microsoft.com/office/drawing/2014/main" id="{C0BB63CF-FC52-4712-90BD-305316E5F14E}"/>
              </a:ext>
            </a:extLst>
          </p:cNvPr>
          <p:cNvSpPr/>
          <p:nvPr/>
        </p:nvSpPr>
        <p:spPr>
          <a:xfrm>
            <a:off x="5101646" y="1472650"/>
            <a:ext cx="3267687" cy="2616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cxnSp>
        <p:nvCxnSpPr>
          <p:cNvPr id="24" name="直線コネクタ 23">
            <a:extLst>
              <a:ext uri="{FF2B5EF4-FFF2-40B4-BE49-F238E27FC236}">
                <a16:creationId xmlns:a16="http://schemas.microsoft.com/office/drawing/2014/main" id="{AB467F06-020F-450B-AC49-8F592E5AA74F}"/>
              </a:ext>
            </a:extLst>
          </p:cNvPr>
          <p:cNvCxnSpPr/>
          <p:nvPr/>
        </p:nvCxnSpPr>
        <p:spPr>
          <a:xfrm flipV="1">
            <a:off x="3852606" y="1472650"/>
            <a:ext cx="1249040" cy="797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536262F2-DEA4-48FE-9DD3-2A2FA5593F37}"/>
              </a:ext>
            </a:extLst>
          </p:cNvPr>
          <p:cNvCxnSpPr>
            <a:cxnSpLocks/>
          </p:cNvCxnSpPr>
          <p:nvPr/>
        </p:nvCxnSpPr>
        <p:spPr>
          <a:xfrm>
            <a:off x="3852606" y="2777110"/>
            <a:ext cx="1237080" cy="13247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図 38">
            <a:extLst>
              <a:ext uri="{FF2B5EF4-FFF2-40B4-BE49-F238E27FC236}">
                <a16:creationId xmlns:a16="http://schemas.microsoft.com/office/drawing/2014/main" id="{485D643E-59FD-4802-B793-5C24DEA1009C}"/>
              </a:ext>
            </a:extLst>
          </p:cNvPr>
          <p:cNvPicPr>
            <a:picLocks noChangeAspect="1"/>
          </p:cNvPicPr>
          <p:nvPr/>
        </p:nvPicPr>
        <p:blipFill rotWithShape="1">
          <a:blip r:embed="rId5"/>
          <a:srcRect l="58274"/>
          <a:stretch/>
        </p:blipFill>
        <p:spPr>
          <a:xfrm>
            <a:off x="529209" y="1983099"/>
            <a:ext cx="1287721" cy="1662684"/>
          </a:xfrm>
          <a:prstGeom prst="rect">
            <a:avLst/>
          </a:prstGeom>
        </p:spPr>
      </p:pic>
      <p:sp>
        <p:nvSpPr>
          <p:cNvPr id="83" name="テキスト ボックス 82">
            <a:extLst>
              <a:ext uri="{FF2B5EF4-FFF2-40B4-BE49-F238E27FC236}">
                <a16:creationId xmlns:a16="http://schemas.microsoft.com/office/drawing/2014/main" id="{E939B518-96EB-47AC-BC4C-94010FC3994B}"/>
              </a:ext>
            </a:extLst>
          </p:cNvPr>
          <p:cNvSpPr txBox="1"/>
          <p:nvPr/>
        </p:nvSpPr>
        <p:spPr>
          <a:xfrm>
            <a:off x="2725664" y="2282923"/>
            <a:ext cx="702082" cy="400110"/>
          </a:xfrm>
          <a:prstGeom prst="rect">
            <a:avLst/>
          </a:prstGeom>
          <a:solidFill>
            <a:schemeClr val="bg1"/>
          </a:solidFill>
          <a:ln>
            <a:noFill/>
          </a:ln>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軸索</a:t>
            </a:r>
          </a:p>
        </p:txBody>
      </p:sp>
      <p:cxnSp>
        <p:nvCxnSpPr>
          <p:cNvPr id="84" name="直線矢印コネクタ 83">
            <a:extLst>
              <a:ext uri="{FF2B5EF4-FFF2-40B4-BE49-F238E27FC236}">
                <a16:creationId xmlns:a16="http://schemas.microsoft.com/office/drawing/2014/main" id="{AF4BD5D3-ACBB-4112-8338-300985916A33}"/>
              </a:ext>
            </a:extLst>
          </p:cNvPr>
          <p:cNvCxnSpPr>
            <a:cxnSpLocks/>
            <a:stCxn id="83" idx="2"/>
          </p:cNvCxnSpPr>
          <p:nvPr/>
        </p:nvCxnSpPr>
        <p:spPr>
          <a:xfrm flipH="1">
            <a:off x="3061061" y="2683033"/>
            <a:ext cx="15644" cy="270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5" name="矢印: 下 84">
            <a:extLst>
              <a:ext uri="{FF2B5EF4-FFF2-40B4-BE49-F238E27FC236}">
                <a16:creationId xmlns:a16="http://schemas.microsoft.com/office/drawing/2014/main" id="{B4008C1C-3C39-41B0-845B-9B55F65F88F1}"/>
              </a:ext>
            </a:extLst>
          </p:cNvPr>
          <p:cNvSpPr/>
          <p:nvPr/>
        </p:nvSpPr>
        <p:spPr>
          <a:xfrm rot="16200000">
            <a:off x="2883061" y="2723158"/>
            <a:ext cx="357081" cy="508138"/>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86" name="テキスト ボックス 85">
            <a:extLst>
              <a:ext uri="{FF2B5EF4-FFF2-40B4-BE49-F238E27FC236}">
                <a16:creationId xmlns:a16="http://schemas.microsoft.com/office/drawing/2014/main" id="{530B0BA1-125F-46A0-A865-D6D92BCEDB0C}"/>
              </a:ext>
            </a:extLst>
          </p:cNvPr>
          <p:cNvSpPr txBox="1"/>
          <p:nvPr/>
        </p:nvSpPr>
        <p:spPr>
          <a:xfrm>
            <a:off x="2472294" y="3120291"/>
            <a:ext cx="1222491" cy="400110"/>
          </a:xfrm>
          <a:prstGeom prst="rect">
            <a:avLst/>
          </a:prstGeom>
          <a:noFill/>
          <a:ln>
            <a:noFill/>
          </a:ln>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電気信号</a:t>
            </a:r>
          </a:p>
        </p:txBody>
      </p:sp>
      <p:sp>
        <p:nvSpPr>
          <p:cNvPr id="40" name="テキスト ボックス 39">
            <a:extLst>
              <a:ext uri="{FF2B5EF4-FFF2-40B4-BE49-F238E27FC236}">
                <a16:creationId xmlns:a16="http://schemas.microsoft.com/office/drawing/2014/main" id="{A04361DD-8EDA-4983-B1CB-BD8E8B571D9C}"/>
              </a:ext>
            </a:extLst>
          </p:cNvPr>
          <p:cNvSpPr txBox="1"/>
          <p:nvPr/>
        </p:nvSpPr>
        <p:spPr>
          <a:xfrm>
            <a:off x="774666" y="4307747"/>
            <a:ext cx="8255927" cy="707886"/>
          </a:xfrm>
          <a:prstGeom prst="rect">
            <a:avLst/>
          </a:prstGeom>
          <a:noFill/>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次のニューロンに対して信号を伝達すると同時に、一つ前のニューロンとのシナプス結合強度を強化する</a:t>
            </a:r>
            <a:endParaRPr kumimoji="1" lang="en-US" altLang="ja-JP" sz="2000"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sp>
        <p:nvSpPr>
          <p:cNvPr id="41" name="四角形: 角を丸くする 40">
            <a:extLst>
              <a:ext uri="{FF2B5EF4-FFF2-40B4-BE49-F238E27FC236}">
                <a16:creationId xmlns:a16="http://schemas.microsoft.com/office/drawing/2014/main" id="{49A3AC42-8055-46FD-B78B-99193AEDC1CF}"/>
              </a:ext>
            </a:extLst>
          </p:cNvPr>
          <p:cNvSpPr/>
          <p:nvPr/>
        </p:nvSpPr>
        <p:spPr>
          <a:xfrm>
            <a:off x="1145833" y="2174965"/>
            <a:ext cx="643861" cy="1005794"/>
          </a:xfrm>
          <a:prstGeom prst="roundRect">
            <a:avLst/>
          </a:prstGeom>
          <a:solidFill>
            <a:schemeClr val="accent2">
              <a:alpha val="49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42" name="テキスト ボックス 41">
            <a:extLst>
              <a:ext uri="{FF2B5EF4-FFF2-40B4-BE49-F238E27FC236}">
                <a16:creationId xmlns:a16="http://schemas.microsoft.com/office/drawing/2014/main" id="{79B54C7A-5629-4B75-A6A2-E92A43E17EDC}"/>
              </a:ext>
            </a:extLst>
          </p:cNvPr>
          <p:cNvSpPr txBox="1"/>
          <p:nvPr/>
        </p:nvSpPr>
        <p:spPr>
          <a:xfrm>
            <a:off x="231780" y="1518075"/>
            <a:ext cx="2905709" cy="400110"/>
          </a:xfrm>
          <a:prstGeom prst="rect">
            <a:avLst/>
          </a:prstGeom>
          <a:noFill/>
          <a:ln>
            <a:noFill/>
          </a:ln>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シナプス結合強度を強化</a:t>
            </a:r>
          </a:p>
        </p:txBody>
      </p:sp>
      <p:cxnSp>
        <p:nvCxnSpPr>
          <p:cNvPr id="46" name="直線矢印コネクタ 45">
            <a:extLst>
              <a:ext uri="{FF2B5EF4-FFF2-40B4-BE49-F238E27FC236}">
                <a16:creationId xmlns:a16="http://schemas.microsoft.com/office/drawing/2014/main" id="{C2B78CCF-696E-43AC-91DC-7BFED223027E}"/>
              </a:ext>
            </a:extLst>
          </p:cNvPr>
          <p:cNvCxnSpPr>
            <a:cxnSpLocks/>
            <a:stCxn id="42" idx="2"/>
          </p:cNvCxnSpPr>
          <p:nvPr/>
        </p:nvCxnSpPr>
        <p:spPr>
          <a:xfrm flipH="1">
            <a:off x="1594116" y="1918185"/>
            <a:ext cx="90519" cy="4001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3" name="矢印: 下 92">
            <a:extLst>
              <a:ext uri="{FF2B5EF4-FFF2-40B4-BE49-F238E27FC236}">
                <a16:creationId xmlns:a16="http://schemas.microsoft.com/office/drawing/2014/main" id="{D8FECBF9-769E-4B14-ABFA-335A346B0323}"/>
              </a:ext>
            </a:extLst>
          </p:cNvPr>
          <p:cNvSpPr/>
          <p:nvPr/>
        </p:nvSpPr>
        <p:spPr>
          <a:xfrm>
            <a:off x="4345105" y="5015633"/>
            <a:ext cx="453790" cy="6008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94" name="テキスト ボックス 93">
            <a:extLst>
              <a:ext uri="{FF2B5EF4-FFF2-40B4-BE49-F238E27FC236}">
                <a16:creationId xmlns:a16="http://schemas.microsoft.com/office/drawing/2014/main" id="{7A4DC74E-F7C4-4563-ACE7-B2D1A9E255E0}"/>
              </a:ext>
            </a:extLst>
          </p:cNvPr>
          <p:cNvSpPr txBox="1"/>
          <p:nvPr/>
        </p:nvSpPr>
        <p:spPr>
          <a:xfrm>
            <a:off x="994269" y="5595052"/>
            <a:ext cx="7155462" cy="400110"/>
          </a:xfrm>
          <a:prstGeom prst="rect">
            <a:avLst/>
          </a:prstGeom>
          <a:noFill/>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シナプス結合強度の強さによって送られてくる信号の強さが変化</a:t>
            </a:r>
            <a:endParaRPr kumimoji="1" lang="en-US" altLang="ja-JP" sz="2000"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sp>
        <p:nvSpPr>
          <p:cNvPr id="95" name="正方形/長方形 94">
            <a:extLst>
              <a:ext uri="{FF2B5EF4-FFF2-40B4-BE49-F238E27FC236}">
                <a16:creationId xmlns:a16="http://schemas.microsoft.com/office/drawing/2014/main" id="{01B6067C-1663-4F48-9990-C01B1A9A701A}"/>
              </a:ext>
            </a:extLst>
          </p:cNvPr>
          <p:cNvSpPr/>
          <p:nvPr/>
        </p:nvSpPr>
        <p:spPr>
          <a:xfrm>
            <a:off x="2796841" y="-9054"/>
            <a:ext cx="3550318" cy="61061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600" dirty="0">
                <a:solidFill>
                  <a:schemeClr val="bg1"/>
                </a:solidFill>
                <a:latin typeface="ＭＳ Ｐゴシック" panose="020B0600070205080204" pitchFamily="50" charset="-128"/>
                <a:ea typeface="ＭＳ Ｐゴシック" panose="020B0600070205080204" pitchFamily="50" charset="-128"/>
              </a:rPr>
              <a:t>5.2. </a:t>
            </a:r>
            <a:r>
              <a:rPr kumimoji="1" lang="ja-JP" altLang="en-US" sz="3600" dirty="0">
                <a:solidFill>
                  <a:schemeClr val="bg1"/>
                </a:solidFill>
                <a:latin typeface="ＭＳ Ｐゴシック" panose="020B0600070205080204" pitchFamily="50" charset="-128"/>
                <a:ea typeface="ＭＳ Ｐゴシック" panose="020B0600070205080204" pitchFamily="50" charset="-128"/>
              </a:rPr>
              <a:t>シナプス結合</a:t>
            </a:r>
          </a:p>
        </p:txBody>
      </p:sp>
    </p:spTree>
    <p:extLst>
      <p:ext uri="{BB962C8B-B14F-4D97-AF65-F5344CB8AC3E}">
        <p14:creationId xmlns:p14="http://schemas.microsoft.com/office/powerpoint/2010/main" val="4027138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E261BF2-AF58-4EA5-987D-39CE56290C71}"/>
              </a:ext>
            </a:extLst>
          </p:cNvPr>
          <p:cNvSpPr txBox="1"/>
          <p:nvPr/>
        </p:nvSpPr>
        <p:spPr>
          <a:xfrm>
            <a:off x="868290" y="1080983"/>
            <a:ext cx="7596354" cy="707886"/>
          </a:xfrm>
          <a:prstGeom prst="rect">
            <a:avLst/>
          </a:prstGeom>
          <a:noFill/>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人間の脳内にある神経細胞</a:t>
            </a:r>
            <a:r>
              <a:rPr kumimoji="1" lang="en-US" altLang="ja-JP" sz="2000" dirty="0">
                <a:solidFill>
                  <a:schemeClr val="tx1">
                    <a:lumMod val="85000"/>
                  </a:schemeClr>
                </a:solidFill>
                <a:latin typeface="ＭＳ Ｐゴシック" panose="020B0600070205080204" pitchFamily="50" charset="-128"/>
                <a:ea typeface="ＭＳ Ｐゴシック" panose="020B0600070205080204" pitchFamily="50" charset="-128"/>
              </a:rPr>
              <a:t>(</a:t>
            </a:r>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ニューロン</a:t>
            </a:r>
            <a:r>
              <a:rPr kumimoji="1" lang="en-US" altLang="ja-JP" sz="2000" dirty="0">
                <a:solidFill>
                  <a:schemeClr val="tx1">
                    <a:lumMod val="85000"/>
                  </a:schemeClr>
                </a:solidFill>
                <a:latin typeface="ＭＳ Ｐゴシック" panose="020B0600070205080204" pitchFamily="50" charset="-128"/>
                <a:ea typeface="ＭＳ Ｐゴシック" panose="020B0600070205080204" pitchFamily="50" charset="-128"/>
              </a:rPr>
              <a:t>)</a:t>
            </a:r>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によって作られる神経回路網を真似て作られた数理モデルのこと。</a:t>
            </a:r>
          </a:p>
        </p:txBody>
      </p:sp>
      <p:sp>
        <p:nvSpPr>
          <p:cNvPr id="82" name="テキスト ボックス 81">
            <a:extLst>
              <a:ext uri="{FF2B5EF4-FFF2-40B4-BE49-F238E27FC236}">
                <a16:creationId xmlns:a16="http://schemas.microsoft.com/office/drawing/2014/main" id="{A773BA53-6980-4FB2-87B5-9637AE387607}"/>
              </a:ext>
            </a:extLst>
          </p:cNvPr>
          <p:cNvSpPr txBox="1"/>
          <p:nvPr/>
        </p:nvSpPr>
        <p:spPr>
          <a:xfrm>
            <a:off x="142970" y="5888691"/>
            <a:ext cx="4064496" cy="369332"/>
          </a:xfrm>
          <a:prstGeom prst="rect">
            <a:avLst/>
          </a:prstGeom>
          <a:noFill/>
        </p:spPr>
        <p:txBody>
          <a:bodyPr wrap="square" rtlCol="0">
            <a:spAutoFit/>
          </a:bodyPr>
          <a:lstStyle/>
          <a:p>
            <a:r>
              <a:rPr kumimoji="1" lang="ja-JP" altLang="en-US" dirty="0">
                <a:solidFill>
                  <a:schemeClr val="tx1">
                    <a:lumMod val="85000"/>
                  </a:schemeClr>
                </a:solidFill>
                <a:latin typeface="ＭＳ Ｐゴシック" panose="020B0600070205080204" pitchFamily="50" charset="-128"/>
                <a:ea typeface="ＭＳ Ｐゴシック" panose="020B0600070205080204" pitchFamily="50" charset="-128"/>
              </a:rPr>
              <a:t>人間の脳内にある神経細胞</a:t>
            </a:r>
            <a:r>
              <a:rPr kumimoji="1" lang="en-US" altLang="ja-JP" dirty="0">
                <a:solidFill>
                  <a:schemeClr val="tx1">
                    <a:lumMod val="85000"/>
                  </a:schemeClr>
                </a:solidFill>
                <a:latin typeface="ＭＳ Ｐゴシック" panose="020B0600070205080204" pitchFamily="50" charset="-128"/>
                <a:ea typeface="ＭＳ Ｐゴシック" panose="020B0600070205080204" pitchFamily="50" charset="-128"/>
              </a:rPr>
              <a:t>(</a:t>
            </a:r>
            <a:r>
              <a:rPr kumimoji="1" lang="ja-JP" altLang="en-US" dirty="0">
                <a:solidFill>
                  <a:schemeClr val="tx1">
                    <a:lumMod val="85000"/>
                  </a:schemeClr>
                </a:solidFill>
                <a:latin typeface="ＭＳ Ｐゴシック" panose="020B0600070205080204" pitchFamily="50" charset="-128"/>
                <a:ea typeface="ＭＳ Ｐゴシック" panose="020B0600070205080204" pitchFamily="50" charset="-128"/>
              </a:rPr>
              <a:t>ニューロン</a:t>
            </a:r>
            <a:r>
              <a:rPr kumimoji="1" lang="en-US" altLang="ja-JP" dirty="0">
                <a:solidFill>
                  <a:schemeClr val="tx1">
                    <a:lumMod val="85000"/>
                  </a:schemeClr>
                </a:solidFill>
                <a:latin typeface="ＭＳ Ｐゴシック" panose="020B0600070205080204" pitchFamily="50" charset="-128"/>
                <a:ea typeface="ＭＳ Ｐゴシック" panose="020B0600070205080204" pitchFamily="50" charset="-128"/>
              </a:rPr>
              <a:t>)</a:t>
            </a:r>
            <a:endParaRPr kumimoji="1" lang="ja-JP" altLang="en-US"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sp>
        <p:nvSpPr>
          <p:cNvPr id="3" name="テキスト ボックス 2">
            <a:extLst>
              <a:ext uri="{FF2B5EF4-FFF2-40B4-BE49-F238E27FC236}">
                <a16:creationId xmlns:a16="http://schemas.microsoft.com/office/drawing/2014/main" id="{81E7FA10-57C2-440D-91D5-ACF404F776F4}"/>
              </a:ext>
            </a:extLst>
          </p:cNvPr>
          <p:cNvSpPr txBox="1"/>
          <p:nvPr/>
        </p:nvSpPr>
        <p:spPr>
          <a:xfrm>
            <a:off x="485531" y="599977"/>
            <a:ext cx="3841712" cy="461665"/>
          </a:xfrm>
          <a:prstGeom prst="rect">
            <a:avLst/>
          </a:prstGeom>
          <a:noFill/>
        </p:spPr>
        <p:txBody>
          <a:bodyPr wrap="square" rtlCol="0">
            <a:spAutoFit/>
          </a:bodyPr>
          <a:lstStyle/>
          <a:p>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ニューラルネットワーク</a:t>
            </a:r>
            <a:r>
              <a:rPr kumimoji="1" lang="ja-JP" altLang="en-US" sz="2400">
                <a:solidFill>
                  <a:schemeClr val="tx1">
                    <a:lumMod val="85000"/>
                  </a:schemeClr>
                </a:solidFill>
                <a:latin typeface="ＭＳ Ｐゴシック" panose="020B0600070205080204" pitchFamily="50" charset="-128"/>
                <a:ea typeface="ＭＳ Ｐゴシック" panose="020B0600070205080204" pitchFamily="50" charset="-128"/>
              </a:rPr>
              <a:t>とは</a:t>
            </a:r>
            <a:r>
              <a:rPr kumimoji="1" lang="en-US" altLang="ja-JP" sz="2400">
                <a:solidFill>
                  <a:schemeClr val="tx1">
                    <a:lumMod val="85000"/>
                  </a:schemeClr>
                </a:solidFill>
                <a:latin typeface="ＭＳ Ｐゴシック" panose="020B0600070205080204" pitchFamily="50" charset="-128"/>
                <a:ea typeface="ＭＳ Ｐゴシック" panose="020B0600070205080204" pitchFamily="50" charset="-128"/>
              </a:rPr>
              <a:t>...</a:t>
            </a:r>
            <a:endPar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endParaRPr>
          </a:p>
        </p:txBody>
      </p:sp>
      <p:grpSp>
        <p:nvGrpSpPr>
          <p:cNvPr id="55" name="グループ化 54">
            <a:extLst>
              <a:ext uri="{FF2B5EF4-FFF2-40B4-BE49-F238E27FC236}">
                <a16:creationId xmlns:a16="http://schemas.microsoft.com/office/drawing/2014/main" id="{55885B07-04C2-4398-BFBB-33CB8D05C883}"/>
              </a:ext>
            </a:extLst>
          </p:cNvPr>
          <p:cNvGrpSpPr/>
          <p:nvPr/>
        </p:nvGrpSpPr>
        <p:grpSpPr>
          <a:xfrm>
            <a:off x="729798" y="4232446"/>
            <a:ext cx="3043316" cy="1516785"/>
            <a:chOff x="614284" y="2237484"/>
            <a:chExt cx="3465178" cy="1727040"/>
          </a:xfrm>
        </p:grpSpPr>
        <p:pic>
          <p:nvPicPr>
            <p:cNvPr id="96" name="図 95">
              <a:extLst>
                <a:ext uri="{FF2B5EF4-FFF2-40B4-BE49-F238E27FC236}">
                  <a16:creationId xmlns:a16="http://schemas.microsoft.com/office/drawing/2014/main" id="{A5DB703D-434F-4C52-A70E-F549A0CE499D}"/>
                </a:ext>
              </a:extLst>
            </p:cNvPr>
            <p:cNvPicPr>
              <a:picLocks noChangeAspect="1"/>
            </p:cNvPicPr>
            <p:nvPr/>
          </p:nvPicPr>
          <p:blipFill rotWithShape="1">
            <a:blip r:embed="rId3"/>
            <a:srcRect t="-1" r="71319" b="769"/>
            <a:stretch/>
          </p:blipFill>
          <p:spPr>
            <a:xfrm>
              <a:off x="3152382" y="2237484"/>
              <a:ext cx="927080" cy="1727040"/>
            </a:xfrm>
            <a:prstGeom prst="rect">
              <a:avLst/>
            </a:prstGeom>
          </p:spPr>
        </p:pic>
        <p:grpSp>
          <p:nvGrpSpPr>
            <p:cNvPr id="17" name="グループ化 16">
              <a:extLst>
                <a:ext uri="{FF2B5EF4-FFF2-40B4-BE49-F238E27FC236}">
                  <a16:creationId xmlns:a16="http://schemas.microsoft.com/office/drawing/2014/main" id="{92F1E9E5-7360-404A-8F67-C3657D387880}"/>
                </a:ext>
              </a:extLst>
            </p:cNvPr>
            <p:cNvGrpSpPr/>
            <p:nvPr/>
          </p:nvGrpSpPr>
          <p:grpSpPr>
            <a:xfrm>
              <a:off x="614284" y="2269558"/>
              <a:ext cx="3071355" cy="1648499"/>
              <a:chOff x="166140" y="138366"/>
              <a:chExt cx="11995384" cy="6438325"/>
            </a:xfrm>
          </p:grpSpPr>
          <p:sp>
            <p:nvSpPr>
              <p:cNvPr id="5" name="フリーフォーム 13">
                <a:extLst>
                  <a:ext uri="{FF2B5EF4-FFF2-40B4-BE49-F238E27FC236}">
                    <a16:creationId xmlns:a16="http://schemas.microsoft.com/office/drawing/2014/main" id="{AA3B1E33-B2B3-4444-9DAA-45123B63B68D}"/>
                  </a:ext>
                </a:extLst>
              </p:cNvPr>
              <p:cNvSpPr/>
              <p:nvPr/>
            </p:nvSpPr>
            <p:spPr>
              <a:xfrm>
                <a:off x="166140" y="138366"/>
                <a:ext cx="11995384" cy="6438325"/>
              </a:xfrm>
              <a:custGeom>
                <a:avLst/>
                <a:gdLst>
                  <a:gd name="connsiteX0" fmla="*/ 174682 w 11995384"/>
                  <a:gd name="connsiteY0" fmla="*/ 2796027 h 6438325"/>
                  <a:gd name="connsiteX1" fmla="*/ 665133 w 11995384"/>
                  <a:gd name="connsiteY1" fmla="*/ 2546645 h 6438325"/>
                  <a:gd name="connsiteX2" fmla="*/ 1429904 w 11995384"/>
                  <a:gd name="connsiteY2" fmla="*/ 2430267 h 6438325"/>
                  <a:gd name="connsiteX3" fmla="*/ 2419118 w 11995384"/>
                  <a:gd name="connsiteY3" fmla="*/ 2530019 h 6438325"/>
                  <a:gd name="connsiteX4" fmla="*/ 2452369 w 11995384"/>
                  <a:gd name="connsiteY4" fmla="*/ 2388703 h 6438325"/>
                  <a:gd name="connsiteX5" fmla="*/ 1712536 w 11995384"/>
                  <a:gd name="connsiteY5" fmla="*/ 1914878 h 6438325"/>
                  <a:gd name="connsiteX6" fmla="*/ 789824 w 11995384"/>
                  <a:gd name="connsiteY6" fmla="*/ 1831750 h 6438325"/>
                  <a:gd name="connsiteX7" fmla="*/ 315998 w 11995384"/>
                  <a:gd name="connsiteY7" fmla="*/ 1948129 h 6438325"/>
                  <a:gd name="connsiteX8" fmla="*/ 573693 w 11995384"/>
                  <a:gd name="connsiteY8" fmla="*/ 1781874 h 6438325"/>
                  <a:gd name="connsiteX9" fmla="*/ 748260 w 11995384"/>
                  <a:gd name="connsiteY9" fmla="*/ 1756936 h 6438325"/>
                  <a:gd name="connsiteX10" fmla="*/ 582005 w 11995384"/>
                  <a:gd name="connsiteY10" fmla="*/ 1682121 h 6438325"/>
                  <a:gd name="connsiteX11" fmla="*/ 324311 w 11995384"/>
                  <a:gd name="connsiteY11" fmla="*/ 1715372 h 6438325"/>
                  <a:gd name="connsiteX12" fmla="*/ 482253 w 11995384"/>
                  <a:gd name="connsiteY12" fmla="*/ 1623932 h 6438325"/>
                  <a:gd name="connsiteX13" fmla="*/ 764885 w 11995384"/>
                  <a:gd name="connsiteY13" fmla="*/ 1640558 h 6438325"/>
                  <a:gd name="connsiteX14" fmla="*/ 1621096 w 11995384"/>
                  <a:gd name="connsiteY14" fmla="*/ 1748623 h 6438325"/>
                  <a:gd name="connsiteX15" fmla="*/ 2435744 w 11995384"/>
                  <a:gd name="connsiteY15" fmla="*/ 1964754 h 6438325"/>
                  <a:gd name="connsiteX16" fmla="*/ 1787351 w 11995384"/>
                  <a:gd name="connsiteY16" fmla="*/ 834223 h 6438325"/>
                  <a:gd name="connsiteX17" fmla="*/ 2527184 w 11995384"/>
                  <a:gd name="connsiteY17" fmla="*/ 1823438 h 6438325"/>
                  <a:gd name="connsiteX18" fmla="*/ 2942820 w 11995384"/>
                  <a:gd name="connsiteY18" fmla="*/ 1998005 h 6438325"/>
                  <a:gd name="connsiteX19" fmla="*/ 2843067 w 11995384"/>
                  <a:gd name="connsiteY19" fmla="*/ 1224921 h 6438325"/>
                  <a:gd name="connsiteX20" fmla="*/ 2360929 w 11995384"/>
                  <a:gd name="connsiteY20" fmla="*/ 27889 h 6438325"/>
                  <a:gd name="connsiteX21" fmla="*/ 2618624 w 11995384"/>
                  <a:gd name="connsiteY21" fmla="*/ 352085 h 6438325"/>
                  <a:gd name="connsiteX22" fmla="*/ 2776565 w 11995384"/>
                  <a:gd name="connsiteY22" fmla="*/ 19576 h 6438325"/>
                  <a:gd name="connsiteX23" fmla="*/ 2743315 w 11995384"/>
                  <a:gd name="connsiteY23" fmla="*/ 526652 h 6438325"/>
                  <a:gd name="connsiteX24" fmla="*/ 3067511 w 11995384"/>
                  <a:gd name="connsiteY24" fmla="*/ 1108543 h 6438325"/>
                  <a:gd name="connsiteX25" fmla="*/ 3366769 w 11995384"/>
                  <a:gd name="connsiteY25" fmla="*/ 850849 h 6438325"/>
                  <a:gd name="connsiteX26" fmla="*/ 3150638 w 11995384"/>
                  <a:gd name="connsiteY26" fmla="*/ 659656 h 6438325"/>
                  <a:gd name="connsiteX27" fmla="*/ 3491460 w 11995384"/>
                  <a:gd name="connsiteY27" fmla="*/ 767721 h 6438325"/>
                  <a:gd name="connsiteX28" fmla="*/ 3749155 w 11995384"/>
                  <a:gd name="connsiteY28" fmla="*/ 584841 h 6438325"/>
                  <a:gd name="connsiteX29" fmla="*/ 3192202 w 11995384"/>
                  <a:gd name="connsiteY29" fmla="*/ 1316361 h 6438325"/>
                  <a:gd name="connsiteX30" fmla="*/ 3175576 w 11995384"/>
                  <a:gd name="connsiteY30" fmla="*/ 1998005 h 6438325"/>
                  <a:gd name="connsiteX31" fmla="*/ 3732529 w 11995384"/>
                  <a:gd name="connsiteY31" fmla="*/ 2114383 h 6438325"/>
                  <a:gd name="connsiteX32" fmla="*/ 4247918 w 11995384"/>
                  <a:gd name="connsiteY32" fmla="*/ 443525 h 6438325"/>
                  <a:gd name="connsiteX33" fmla="*/ 4222980 w 11995384"/>
                  <a:gd name="connsiteY33" fmla="*/ 701219 h 6438325"/>
                  <a:gd name="connsiteX34" fmla="*/ 4031787 w 11995384"/>
                  <a:gd name="connsiteY34" fmla="*/ 1773561 h 6438325"/>
                  <a:gd name="connsiteX35" fmla="*/ 4464049 w 11995384"/>
                  <a:gd name="connsiteY35" fmla="*/ 1357925 h 6438325"/>
                  <a:gd name="connsiteX36" fmla="*/ 4605365 w 11995384"/>
                  <a:gd name="connsiteY36" fmla="*/ 651343 h 6438325"/>
                  <a:gd name="connsiteX37" fmla="*/ 4605365 w 11995384"/>
                  <a:gd name="connsiteY37" fmla="*/ 1091918 h 6438325"/>
                  <a:gd name="connsiteX38" fmla="*/ 4472362 w 11995384"/>
                  <a:gd name="connsiteY38" fmla="*/ 1515867 h 6438325"/>
                  <a:gd name="connsiteX39" fmla="*/ 3965285 w 11995384"/>
                  <a:gd name="connsiteY39" fmla="*/ 2155947 h 6438325"/>
                  <a:gd name="connsiteX40" fmla="*/ 4040100 w 11995384"/>
                  <a:gd name="connsiteY40" fmla="*/ 2355452 h 6438325"/>
                  <a:gd name="connsiteX41" fmla="*/ 4331045 w 11995384"/>
                  <a:gd name="connsiteY41" fmla="*/ 2363765 h 6438325"/>
                  <a:gd name="connsiteX42" fmla="*/ 4663555 w 11995384"/>
                  <a:gd name="connsiteY42" fmla="*/ 1956441 h 6438325"/>
                  <a:gd name="connsiteX43" fmla="*/ 4863060 w 11995384"/>
                  <a:gd name="connsiteY43" fmla="*/ 1698747 h 6438325"/>
                  <a:gd name="connsiteX44" fmla="*/ 4996064 w 11995384"/>
                  <a:gd name="connsiteY44" fmla="*/ 1042041 h 6438325"/>
                  <a:gd name="connsiteX45" fmla="*/ 4954500 w 11995384"/>
                  <a:gd name="connsiteY45" fmla="*/ 1740310 h 6438325"/>
                  <a:gd name="connsiteX46" fmla="*/ 5336885 w 11995384"/>
                  <a:gd name="connsiteY46" fmla="*/ 1075292 h 6438325"/>
                  <a:gd name="connsiteX47" fmla="*/ 5012689 w 11995384"/>
                  <a:gd name="connsiteY47" fmla="*/ 1831750 h 6438325"/>
                  <a:gd name="connsiteX48" fmla="*/ 4846435 w 11995384"/>
                  <a:gd name="connsiteY48" fmla="*/ 2047881 h 6438325"/>
                  <a:gd name="connsiteX49" fmla="*/ 5428325 w 11995384"/>
                  <a:gd name="connsiteY49" fmla="*/ 1989692 h 6438325"/>
                  <a:gd name="connsiteX50" fmla="*/ 4796558 w 11995384"/>
                  <a:gd name="connsiteY50" fmla="*/ 2164259 h 6438325"/>
                  <a:gd name="connsiteX51" fmla="*/ 4580427 w 11995384"/>
                  <a:gd name="connsiteY51" fmla="*/ 2621459 h 6438325"/>
                  <a:gd name="connsiteX52" fmla="*/ 5395075 w 11995384"/>
                  <a:gd name="connsiteY52" fmla="*/ 3328041 h 6438325"/>
                  <a:gd name="connsiteX53" fmla="*/ 7805765 w 11995384"/>
                  <a:gd name="connsiteY53" fmla="*/ 3618987 h 6438325"/>
                  <a:gd name="connsiteX54" fmla="*/ 9634565 w 11995384"/>
                  <a:gd name="connsiteY54" fmla="*/ 3344667 h 6438325"/>
                  <a:gd name="connsiteX55" fmla="*/ 10324522 w 11995384"/>
                  <a:gd name="connsiteY55" fmla="*/ 2363765 h 6438325"/>
                  <a:gd name="connsiteX56" fmla="*/ 10108391 w 11995384"/>
                  <a:gd name="connsiteY56" fmla="*/ 1873314 h 6438325"/>
                  <a:gd name="connsiteX57" fmla="*/ 9750944 w 11995384"/>
                  <a:gd name="connsiteY57" fmla="*/ 1948129 h 6438325"/>
                  <a:gd name="connsiteX58" fmla="*/ 9401809 w 11995384"/>
                  <a:gd name="connsiteY58" fmla="*/ 1948129 h 6438325"/>
                  <a:gd name="connsiteX59" fmla="*/ 9734318 w 11995384"/>
                  <a:gd name="connsiteY59" fmla="*/ 1873314 h 6438325"/>
                  <a:gd name="connsiteX60" fmla="*/ 10025264 w 11995384"/>
                  <a:gd name="connsiteY60" fmla="*/ 1765249 h 6438325"/>
                  <a:gd name="connsiteX61" fmla="*/ 9609627 w 11995384"/>
                  <a:gd name="connsiteY61" fmla="*/ 1756936 h 6438325"/>
                  <a:gd name="connsiteX62" fmla="*/ 9950449 w 11995384"/>
                  <a:gd name="connsiteY62" fmla="*/ 1682121 h 6438325"/>
                  <a:gd name="connsiteX63" fmla="*/ 10307896 w 11995384"/>
                  <a:gd name="connsiteY63" fmla="*/ 1873314 h 6438325"/>
                  <a:gd name="connsiteX64" fmla="*/ 10515715 w 11995384"/>
                  <a:gd name="connsiteY64" fmla="*/ 2097758 h 6438325"/>
                  <a:gd name="connsiteX65" fmla="*/ 10657031 w 11995384"/>
                  <a:gd name="connsiteY65" fmla="*/ 1865001 h 6438325"/>
                  <a:gd name="connsiteX66" fmla="*/ 10781722 w 11995384"/>
                  <a:gd name="connsiteY66" fmla="*/ 1707059 h 6438325"/>
                  <a:gd name="connsiteX67" fmla="*/ 11164107 w 11995384"/>
                  <a:gd name="connsiteY67" fmla="*/ 1407801 h 6438325"/>
                  <a:gd name="connsiteX68" fmla="*/ 10723533 w 11995384"/>
                  <a:gd name="connsiteY68" fmla="*/ 1898252 h 6438325"/>
                  <a:gd name="connsiteX69" fmla="*/ 10756784 w 11995384"/>
                  <a:gd name="connsiteY69" fmla="*/ 2097758 h 6438325"/>
                  <a:gd name="connsiteX70" fmla="*/ 11139169 w 11995384"/>
                  <a:gd name="connsiteY70" fmla="*/ 1823438 h 6438325"/>
                  <a:gd name="connsiteX71" fmla="*/ 11363613 w 11995384"/>
                  <a:gd name="connsiteY71" fmla="*/ 1457678 h 6438325"/>
                  <a:gd name="connsiteX72" fmla="*/ 11255547 w 11995384"/>
                  <a:gd name="connsiteY72" fmla="*/ 1798499 h 6438325"/>
                  <a:gd name="connsiteX73" fmla="*/ 11529867 w 11995384"/>
                  <a:gd name="connsiteY73" fmla="*/ 1690434 h 6438325"/>
                  <a:gd name="connsiteX74" fmla="*/ 11637933 w 11995384"/>
                  <a:gd name="connsiteY74" fmla="*/ 1632245 h 6438325"/>
                  <a:gd name="connsiteX75" fmla="*/ 11338675 w 11995384"/>
                  <a:gd name="connsiteY75" fmla="*/ 1873314 h 6438325"/>
                  <a:gd name="connsiteX76" fmla="*/ 10740158 w 11995384"/>
                  <a:gd name="connsiteY76" fmla="*/ 2222449 h 6438325"/>
                  <a:gd name="connsiteX77" fmla="*/ 10715220 w 11995384"/>
                  <a:gd name="connsiteY77" fmla="*/ 2413641 h 6438325"/>
                  <a:gd name="connsiteX78" fmla="*/ 11413489 w 11995384"/>
                  <a:gd name="connsiteY78" fmla="*/ 2280638 h 6438325"/>
                  <a:gd name="connsiteX79" fmla="*/ 11737685 w 11995384"/>
                  <a:gd name="connsiteY79" fmla="*/ 2155947 h 6438325"/>
                  <a:gd name="connsiteX80" fmla="*/ 11513242 w 11995384"/>
                  <a:gd name="connsiteY80" fmla="*/ 2338827 h 6438325"/>
                  <a:gd name="connsiteX81" fmla="*/ 11770936 w 11995384"/>
                  <a:gd name="connsiteY81" fmla="*/ 2538332 h 6438325"/>
                  <a:gd name="connsiteX82" fmla="*/ 11529867 w 11995384"/>
                  <a:gd name="connsiteY82" fmla="*/ 2446892 h 6438325"/>
                  <a:gd name="connsiteX83" fmla="*/ 11313736 w 11995384"/>
                  <a:gd name="connsiteY83" fmla="*/ 2405329 h 6438325"/>
                  <a:gd name="connsiteX84" fmla="*/ 10665344 w 11995384"/>
                  <a:gd name="connsiteY84" fmla="*/ 2521707 h 6438325"/>
                  <a:gd name="connsiteX85" fmla="*/ 10324522 w 11995384"/>
                  <a:gd name="connsiteY85" fmla="*/ 2953969 h 6438325"/>
                  <a:gd name="connsiteX86" fmla="*/ 10158267 w 11995384"/>
                  <a:gd name="connsiteY86" fmla="*/ 3452732 h 6438325"/>
                  <a:gd name="connsiteX87" fmla="*/ 11213984 w 11995384"/>
                  <a:gd name="connsiteY87" fmla="*/ 3660550 h 6438325"/>
                  <a:gd name="connsiteX88" fmla="*/ 11579744 w 11995384"/>
                  <a:gd name="connsiteY88" fmla="*/ 3286478 h 6438325"/>
                  <a:gd name="connsiteX89" fmla="*/ 11446740 w 11995384"/>
                  <a:gd name="connsiteY89" fmla="*/ 3718739 h 6438325"/>
                  <a:gd name="connsiteX90" fmla="*/ 11646245 w 11995384"/>
                  <a:gd name="connsiteY90" fmla="*/ 3685489 h 6438325"/>
                  <a:gd name="connsiteX91" fmla="*/ 11837438 w 11995384"/>
                  <a:gd name="connsiteY91" fmla="*/ 3552485 h 6438325"/>
                  <a:gd name="connsiteX92" fmla="*/ 11571431 w 11995384"/>
                  <a:gd name="connsiteY92" fmla="*/ 3860056 h 6438325"/>
                  <a:gd name="connsiteX93" fmla="*/ 11995380 w 11995384"/>
                  <a:gd name="connsiteY93" fmla="*/ 3993059 h 6438325"/>
                  <a:gd name="connsiteX94" fmla="*/ 11579744 w 11995384"/>
                  <a:gd name="connsiteY94" fmla="*/ 3976434 h 6438325"/>
                  <a:gd name="connsiteX95" fmla="*/ 11430115 w 11995384"/>
                  <a:gd name="connsiteY95" fmla="*/ 3884994 h 6438325"/>
                  <a:gd name="connsiteX96" fmla="*/ 11612995 w 11995384"/>
                  <a:gd name="connsiteY96" fmla="*/ 4175939 h 6438325"/>
                  <a:gd name="connsiteX97" fmla="*/ 11937191 w 11995384"/>
                  <a:gd name="connsiteY97" fmla="*/ 4325569 h 6438325"/>
                  <a:gd name="connsiteX98" fmla="*/ 11538180 w 11995384"/>
                  <a:gd name="connsiteY98" fmla="*/ 4250754 h 6438325"/>
                  <a:gd name="connsiteX99" fmla="*/ 11338675 w 11995384"/>
                  <a:gd name="connsiteY99" fmla="*/ 3876681 h 6438325"/>
                  <a:gd name="connsiteX100" fmla="*/ 11189045 w 11995384"/>
                  <a:gd name="connsiteY100" fmla="*/ 3801867 h 6438325"/>
                  <a:gd name="connsiteX101" fmla="*/ 11338675 w 11995384"/>
                  <a:gd name="connsiteY101" fmla="*/ 4317256 h 6438325"/>
                  <a:gd name="connsiteX102" fmla="*/ 11413489 w 11995384"/>
                  <a:gd name="connsiteY102" fmla="*/ 4466885 h 6438325"/>
                  <a:gd name="connsiteX103" fmla="*/ 11255547 w 11995384"/>
                  <a:gd name="connsiteY103" fmla="*/ 4275692 h 6438325"/>
                  <a:gd name="connsiteX104" fmla="*/ 11022791 w 11995384"/>
                  <a:gd name="connsiteY104" fmla="*/ 3835118 h 6438325"/>
                  <a:gd name="connsiteX105" fmla="*/ 10000325 w 11995384"/>
                  <a:gd name="connsiteY105" fmla="*/ 3635612 h 6438325"/>
                  <a:gd name="connsiteX106" fmla="*/ 8179838 w 11995384"/>
                  <a:gd name="connsiteY106" fmla="*/ 3768616 h 6438325"/>
                  <a:gd name="connsiteX107" fmla="*/ 5228820 w 11995384"/>
                  <a:gd name="connsiteY107" fmla="*/ 3643925 h 6438325"/>
                  <a:gd name="connsiteX108" fmla="*/ 4222980 w 11995384"/>
                  <a:gd name="connsiteY108" fmla="*/ 3585736 h 6438325"/>
                  <a:gd name="connsiteX109" fmla="*/ 4214667 w 11995384"/>
                  <a:gd name="connsiteY109" fmla="*/ 4292318 h 6438325"/>
                  <a:gd name="connsiteX110" fmla="*/ 4630304 w 11995384"/>
                  <a:gd name="connsiteY110" fmla="*/ 5846798 h 6438325"/>
                  <a:gd name="connsiteX111" fmla="*/ 4887998 w 11995384"/>
                  <a:gd name="connsiteY111" fmla="*/ 6287372 h 6438325"/>
                  <a:gd name="connsiteX112" fmla="*/ 4555489 w 11995384"/>
                  <a:gd name="connsiteY112" fmla="*/ 6021365 h 6438325"/>
                  <a:gd name="connsiteX113" fmla="*/ 4663555 w 11995384"/>
                  <a:gd name="connsiteY113" fmla="*/ 6437001 h 6438325"/>
                  <a:gd name="connsiteX114" fmla="*/ 4488987 w 11995384"/>
                  <a:gd name="connsiteY114" fmla="*/ 6137743 h 6438325"/>
                  <a:gd name="connsiteX115" fmla="*/ 4405860 w 11995384"/>
                  <a:gd name="connsiteY115" fmla="*/ 5713794 h 6438325"/>
                  <a:gd name="connsiteX116" fmla="*/ 4198042 w 11995384"/>
                  <a:gd name="connsiteY116" fmla="*/ 5215030 h 6438325"/>
                  <a:gd name="connsiteX117" fmla="*/ 4206355 w 11995384"/>
                  <a:gd name="connsiteY117" fmla="*/ 5040463 h 6438325"/>
                  <a:gd name="connsiteX118" fmla="*/ 3990224 w 11995384"/>
                  <a:gd name="connsiteY118" fmla="*/ 4483510 h 6438325"/>
                  <a:gd name="connsiteX119" fmla="*/ 3832282 w 11995384"/>
                  <a:gd name="connsiteY119" fmla="*/ 4234129 h 6438325"/>
                  <a:gd name="connsiteX120" fmla="*/ 3242078 w 11995384"/>
                  <a:gd name="connsiteY120" fmla="*/ 4234129 h 6438325"/>
                  <a:gd name="connsiteX121" fmla="*/ 3167264 w 11995384"/>
                  <a:gd name="connsiteY121" fmla="*/ 5073714 h 6438325"/>
                  <a:gd name="connsiteX122" fmla="*/ 4056725 w 11995384"/>
                  <a:gd name="connsiteY122" fmla="*/ 6170994 h 6438325"/>
                  <a:gd name="connsiteX123" fmla="*/ 4439111 w 11995384"/>
                  <a:gd name="connsiteY123" fmla="*/ 6378812 h 6438325"/>
                  <a:gd name="connsiteX124" fmla="*/ 4156478 w 11995384"/>
                  <a:gd name="connsiteY124" fmla="*/ 6362187 h 6438325"/>
                  <a:gd name="connsiteX125" fmla="*/ 3940347 w 11995384"/>
                  <a:gd name="connsiteY125" fmla="*/ 6146056 h 6438325"/>
                  <a:gd name="connsiteX126" fmla="*/ 3857220 w 11995384"/>
                  <a:gd name="connsiteY126" fmla="*/ 6345561 h 6438325"/>
                  <a:gd name="connsiteX127" fmla="*/ 3749155 w 11995384"/>
                  <a:gd name="connsiteY127" fmla="*/ 6054616 h 6438325"/>
                  <a:gd name="connsiteX128" fmla="*/ 3258704 w 11995384"/>
                  <a:gd name="connsiteY128" fmla="*/ 5530914 h 6438325"/>
                  <a:gd name="connsiteX129" fmla="*/ 3050885 w 11995384"/>
                  <a:gd name="connsiteY129" fmla="*/ 5979801 h 6438325"/>
                  <a:gd name="connsiteX130" fmla="*/ 3092449 w 11995384"/>
                  <a:gd name="connsiteY130" fmla="*/ 6320623 h 6438325"/>
                  <a:gd name="connsiteX131" fmla="*/ 2959445 w 11995384"/>
                  <a:gd name="connsiteY131" fmla="*/ 6029678 h 6438325"/>
                  <a:gd name="connsiteX132" fmla="*/ 2951133 w 11995384"/>
                  <a:gd name="connsiteY132" fmla="*/ 5771983 h 6438325"/>
                  <a:gd name="connsiteX133" fmla="*/ 2793191 w 11995384"/>
                  <a:gd name="connsiteY133" fmla="*/ 6170994 h 6438325"/>
                  <a:gd name="connsiteX134" fmla="*/ 2926195 w 11995384"/>
                  <a:gd name="connsiteY134" fmla="*/ 5672230 h 6438325"/>
                  <a:gd name="connsiteX135" fmla="*/ 3042573 w 11995384"/>
                  <a:gd name="connsiteY135" fmla="*/ 5381285 h 6438325"/>
                  <a:gd name="connsiteX136" fmla="*/ 2926195 w 11995384"/>
                  <a:gd name="connsiteY136" fmla="*/ 5065401 h 6438325"/>
                  <a:gd name="connsiteX137" fmla="*/ 2668500 w 11995384"/>
                  <a:gd name="connsiteY137" fmla="*/ 5597416 h 6438325"/>
                  <a:gd name="connsiteX138" fmla="*/ 2868005 w 11995384"/>
                  <a:gd name="connsiteY138" fmla="*/ 4874209 h 6438325"/>
                  <a:gd name="connsiteX139" fmla="*/ 2676813 w 11995384"/>
                  <a:gd name="connsiteY139" fmla="*/ 4325569 h 6438325"/>
                  <a:gd name="connsiteX140" fmla="*/ 2169736 w 11995384"/>
                  <a:gd name="connsiteY140" fmla="*/ 4732892 h 6438325"/>
                  <a:gd name="connsiteX141" fmla="*/ 1853853 w 11995384"/>
                  <a:gd name="connsiteY141" fmla="*/ 5131903 h 6438325"/>
                  <a:gd name="connsiteX142" fmla="*/ 1762413 w 11995384"/>
                  <a:gd name="connsiteY142" fmla="*/ 6262434 h 6438325"/>
                  <a:gd name="connsiteX143" fmla="*/ 1679285 w 11995384"/>
                  <a:gd name="connsiteY143" fmla="*/ 5356347 h 6438325"/>
                  <a:gd name="connsiteX144" fmla="*/ 1646035 w 11995384"/>
                  <a:gd name="connsiteY144" fmla="*/ 5007212 h 6438325"/>
                  <a:gd name="connsiteX145" fmla="*/ 465627 w 11995384"/>
                  <a:gd name="connsiteY145" fmla="*/ 6046303 h 6438325"/>
                  <a:gd name="connsiteX146" fmla="*/ 648507 w 11995384"/>
                  <a:gd name="connsiteY146" fmla="*/ 5705481 h 6438325"/>
                  <a:gd name="connsiteX147" fmla="*/ 274435 w 11995384"/>
                  <a:gd name="connsiteY147" fmla="*/ 5697169 h 6438325"/>
                  <a:gd name="connsiteX148" fmla="*/ 814762 w 11995384"/>
                  <a:gd name="connsiteY148" fmla="*/ 5589103 h 6438325"/>
                  <a:gd name="connsiteX149" fmla="*/ 1629409 w 11995384"/>
                  <a:gd name="connsiteY149" fmla="*/ 4899147 h 6438325"/>
                  <a:gd name="connsiteX150" fmla="*/ 1986856 w 11995384"/>
                  <a:gd name="connsiteY150" fmla="*/ 4425321 h 6438325"/>
                  <a:gd name="connsiteX151" fmla="*/ 2419118 w 11995384"/>
                  <a:gd name="connsiteY151" fmla="*/ 4076187 h 6438325"/>
                  <a:gd name="connsiteX152" fmla="*/ 2402493 w 11995384"/>
                  <a:gd name="connsiteY152" fmla="*/ 3585736 h 6438325"/>
                  <a:gd name="connsiteX153" fmla="*/ 1895416 w 11995384"/>
                  <a:gd name="connsiteY153" fmla="*/ 3386230 h 6438325"/>
                  <a:gd name="connsiteX154" fmla="*/ 1163896 w 11995384"/>
                  <a:gd name="connsiteY154" fmla="*/ 3535859 h 6438325"/>
                  <a:gd name="connsiteX155" fmla="*/ 656820 w 11995384"/>
                  <a:gd name="connsiteY155" fmla="*/ 4142689 h 6438325"/>
                  <a:gd name="connsiteX156" fmla="*/ 748260 w 11995384"/>
                  <a:gd name="connsiteY156" fmla="*/ 3909932 h 6438325"/>
                  <a:gd name="connsiteX157" fmla="*/ 282747 w 11995384"/>
                  <a:gd name="connsiteY157" fmla="*/ 4109438 h 6438325"/>
                  <a:gd name="connsiteX158" fmla="*/ 1039205 w 11995384"/>
                  <a:gd name="connsiteY158" fmla="*/ 3510921 h 6438325"/>
                  <a:gd name="connsiteX159" fmla="*/ 1446529 w 11995384"/>
                  <a:gd name="connsiteY159" fmla="*/ 3228289 h 6438325"/>
                  <a:gd name="connsiteX160" fmla="*/ 115 w 11995384"/>
                  <a:gd name="connsiteY160" fmla="*/ 3560798 h 6438325"/>
                  <a:gd name="connsiteX161" fmla="*/ 1371715 w 11995384"/>
                  <a:gd name="connsiteY161" fmla="*/ 3095285 h 6438325"/>
                  <a:gd name="connsiteX162" fmla="*/ 2327678 w 11995384"/>
                  <a:gd name="connsiteY162" fmla="*/ 2937343 h 6438325"/>
                  <a:gd name="connsiteX163" fmla="*/ 2086609 w 11995384"/>
                  <a:gd name="connsiteY163" fmla="*/ 2646398 h 6438325"/>
                  <a:gd name="connsiteX164" fmla="*/ 1288587 w 11995384"/>
                  <a:gd name="connsiteY164" fmla="*/ 2546645 h 6438325"/>
                  <a:gd name="connsiteX165" fmla="*/ 914515 w 11995384"/>
                  <a:gd name="connsiteY165" fmla="*/ 3070347 h 6438325"/>
                  <a:gd name="connsiteX166" fmla="*/ 972704 w 11995384"/>
                  <a:gd name="connsiteY166" fmla="*/ 2854216 h 6438325"/>
                  <a:gd name="connsiteX167" fmla="*/ 989329 w 11995384"/>
                  <a:gd name="connsiteY167" fmla="*/ 2629772 h 6438325"/>
                  <a:gd name="connsiteX168" fmla="*/ 174682 w 11995384"/>
                  <a:gd name="connsiteY168" fmla="*/ 2796027 h 643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1995384" h="6438325">
                    <a:moveTo>
                      <a:pt x="174682" y="2796027"/>
                    </a:moveTo>
                    <a:cubicBezTo>
                      <a:pt x="120649" y="2782173"/>
                      <a:pt x="455929" y="2607605"/>
                      <a:pt x="665133" y="2546645"/>
                    </a:cubicBezTo>
                    <a:cubicBezTo>
                      <a:pt x="874337" y="2485685"/>
                      <a:pt x="1137573" y="2433038"/>
                      <a:pt x="1429904" y="2430267"/>
                    </a:cubicBezTo>
                    <a:cubicBezTo>
                      <a:pt x="1722235" y="2427496"/>
                      <a:pt x="2248707" y="2536946"/>
                      <a:pt x="2419118" y="2530019"/>
                    </a:cubicBezTo>
                    <a:cubicBezTo>
                      <a:pt x="2589529" y="2523092"/>
                      <a:pt x="2570133" y="2491226"/>
                      <a:pt x="2452369" y="2388703"/>
                    </a:cubicBezTo>
                    <a:cubicBezTo>
                      <a:pt x="2334605" y="2286179"/>
                      <a:pt x="1989627" y="2007703"/>
                      <a:pt x="1712536" y="1914878"/>
                    </a:cubicBezTo>
                    <a:cubicBezTo>
                      <a:pt x="1435445" y="1822053"/>
                      <a:pt x="1022580" y="1826208"/>
                      <a:pt x="789824" y="1831750"/>
                    </a:cubicBezTo>
                    <a:cubicBezTo>
                      <a:pt x="557068" y="1837292"/>
                      <a:pt x="352020" y="1956442"/>
                      <a:pt x="315998" y="1948129"/>
                    </a:cubicBezTo>
                    <a:cubicBezTo>
                      <a:pt x="279976" y="1939816"/>
                      <a:pt x="501649" y="1813739"/>
                      <a:pt x="573693" y="1781874"/>
                    </a:cubicBezTo>
                    <a:cubicBezTo>
                      <a:pt x="645737" y="1750009"/>
                      <a:pt x="746875" y="1773561"/>
                      <a:pt x="748260" y="1756936"/>
                    </a:cubicBezTo>
                    <a:cubicBezTo>
                      <a:pt x="749645" y="1740311"/>
                      <a:pt x="652663" y="1689048"/>
                      <a:pt x="582005" y="1682121"/>
                    </a:cubicBezTo>
                    <a:cubicBezTo>
                      <a:pt x="511347" y="1675194"/>
                      <a:pt x="340936" y="1725070"/>
                      <a:pt x="324311" y="1715372"/>
                    </a:cubicBezTo>
                    <a:cubicBezTo>
                      <a:pt x="307686" y="1705674"/>
                      <a:pt x="408824" y="1636401"/>
                      <a:pt x="482253" y="1623932"/>
                    </a:cubicBezTo>
                    <a:cubicBezTo>
                      <a:pt x="555682" y="1611463"/>
                      <a:pt x="575078" y="1619776"/>
                      <a:pt x="764885" y="1640558"/>
                    </a:cubicBezTo>
                    <a:cubicBezTo>
                      <a:pt x="954692" y="1661340"/>
                      <a:pt x="1342620" y="1694590"/>
                      <a:pt x="1621096" y="1748623"/>
                    </a:cubicBezTo>
                    <a:cubicBezTo>
                      <a:pt x="1899572" y="1802656"/>
                      <a:pt x="2408035" y="2117154"/>
                      <a:pt x="2435744" y="1964754"/>
                    </a:cubicBezTo>
                    <a:cubicBezTo>
                      <a:pt x="2463453" y="1812354"/>
                      <a:pt x="1772111" y="857776"/>
                      <a:pt x="1787351" y="834223"/>
                    </a:cubicBezTo>
                    <a:cubicBezTo>
                      <a:pt x="1802591" y="810670"/>
                      <a:pt x="2334606" y="1629474"/>
                      <a:pt x="2527184" y="1823438"/>
                    </a:cubicBezTo>
                    <a:cubicBezTo>
                      <a:pt x="2719762" y="2017402"/>
                      <a:pt x="2890173" y="2097758"/>
                      <a:pt x="2942820" y="1998005"/>
                    </a:cubicBezTo>
                    <a:cubicBezTo>
                      <a:pt x="2995467" y="1898252"/>
                      <a:pt x="2940049" y="1553274"/>
                      <a:pt x="2843067" y="1224921"/>
                    </a:cubicBezTo>
                    <a:cubicBezTo>
                      <a:pt x="2746085" y="896568"/>
                      <a:pt x="2398336" y="173362"/>
                      <a:pt x="2360929" y="27889"/>
                    </a:cubicBezTo>
                    <a:cubicBezTo>
                      <a:pt x="2323522" y="-117584"/>
                      <a:pt x="2549351" y="353470"/>
                      <a:pt x="2618624" y="352085"/>
                    </a:cubicBezTo>
                    <a:cubicBezTo>
                      <a:pt x="2687897" y="350700"/>
                      <a:pt x="2755783" y="-9518"/>
                      <a:pt x="2776565" y="19576"/>
                    </a:cubicBezTo>
                    <a:cubicBezTo>
                      <a:pt x="2797347" y="48670"/>
                      <a:pt x="2694824" y="345158"/>
                      <a:pt x="2743315" y="526652"/>
                    </a:cubicBezTo>
                    <a:cubicBezTo>
                      <a:pt x="2791806" y="708146"/>
                      <a:pt x="2963602" y="1054510"/>
                      <a:pt x="3067511" y="1108543"/>
                    </a:cubicBezTo>
                    <a:cubicBezTo>
                      <a:pt x="3171420" y="1162576"/>
                      <a:pt x="3352915" y="925663"/>
                      <a:pt x="3366769" y="850849"/>
                    </a:cubicBezTo>
                    <a:cubicBezTo>
                      <a:pt x="3380623" y="776035"/>
                      <a:pt x="3129856" y="673511"/>
                      <a:pt x="3150638" y="659656"/>
                    </a:cubicBezTo>
                    <a:cubicBezTo>
                      <a:pt x="3171420" y="645801"/>
                      <a:pt x="3391707" y="780190"/>
                      <a:pt x="3491460" y="767721"/>
                    </a:cubicBezTo>
                    <a:cubicBezTo>
                      <a:pt x="3591213" y="755252"/>
                      <a:pt x="3799031" y="493401"/>
                      <a:pt x="3749155" y="584841"/>
                    </a:cubicBezTo>
                    <a:cubicBezTo>
                      <a:pt x="3699279" y="676281"/>
                      <a:pt x="3287798" y="1080834"/>
                      <a:pt x="3192202" y="1316361"/>
                    </a:cubicBezTo>
                    <a:cubicBezTo>
                      <a:pt x="3096606" y="1551888"/>
                      <a:pt x="3085522" y="1865001"/>
                      <a:pt x="3175576" y="1998005"/>
                    </a:cubicBezTo>
                    <a:cubicBezTo>
                      <a:pt x="3265630" y="2131009"/>
                      <a:pt x="3553805" y="2373463"/>
                      <a:pt x="3732529" y="2114383"/>
                    </a:cubicBezTo>
                    <a:cubicBezTo>
                      <a:pt x="3911253" y="1855303"/>
                      <a:pt x="4166176" y="679052"/>
                      <a:pt x="4247918" y="443525"/>
                    </a:cubicBezTo>
                    <a:cubicBezTo>
                      <a:pt x="4329660" y="207998"/>
                      <a:pt x="4259002" y="479546"/>
                      <a:pt x="4222980" y="701219"/>
                    </a:cubicBezTo>
                    <a:cubicBezTo>
                      <a:pt x="4186958" y="922892"/>
                      <a:pt x="3991609" y="1664110"/>
                      <a:pt x="4031787" y="1773561"/>
                    </a:cubicBezTo>
                    <a:cubicBezTo>
                      <a:pt x="4071965" y="1883012"/>
                      <a:pt x="4368453" y="1544961"/>
                      <a:pt x="4464049" y="1357925"/>
                    </a:cubicBezTo>
                    <a:cubicBezTo>
                      <a:pt x="4559645" y="1170889"/>
                      <a:pt x="4581812" y="695677"/>
                      <a:pt x="4605365" y="651343"/>
                    </a:cubicBezTo>
                    <a:cubicBezTo>
                      <a:pt x="4628918" y="607009"/>
                      <a:pt x="4627532" y="947831"/>
                      <a:pt x="4605365" y="1091918"/>
                    </a:cubicBezTo>
                    <a:cubicBezTo>
                      <a:pt x="4583198" y="1236005"/>
                      <a:pt x="4579042" y="1338529"/>
                      <a:pt x="4472362" y="1515867"/>
                    </a:cubicBezTo>
                    <a:cubicBezTo>
                      <a:pt x="4365682" y="1693205"/>
                      <a:pt x="4037329" y="2016016"/>
                      <a:pt x="3965285" y="2155947"/>
                    </a:cubicBezTo>
                    <a:cubicBezTo>
                      <a:pt x="3893241" y="2295878"/>
                      <a:pt x="3979140" y="2320816"/>
                      <a:pt x="4040100" y="2355452"/>
                    </a:cubicBezTo>
                    <a:cubicBezTo>
                      <a:pt x="4101060" y="2390088"/>
                      <a:pt x="4227136" y="2430267"/>
                      <a:pt x="4331045" y="2363765"/>
                    </a:cubicBezTo>
                    <a:cubicBezTo>
                      <a:pt x="4434954" y="2297263"/>
                      <a:pt x="4574886" y="2067277"/>
                      <a:pt x="4663555" y="1956441"/>
                    </a:cubicBezTo>
                    <a:cubicBezTo>
                      <a:pt x="4752224" y="1845605"/>
                      <a:pt x="4807642" y="1851147"/>
                      <a:pt x="4863060" y="1698747"/>
                    </a:cubicBezTo>
                    <a:cubicBezTo>
                      <a:pt x="4918478" y="1546347"/>
                      <a:pt x="4980824" y="1035114"/>
                      <a:pt x="4996064" y="1042041"/>
                    </a:cubicBezTo>
                    <a:cubicBezTo>
                      <a:pt x="5011304" y="1048968"/>
                      <a:pt x="4897696" y="1734768"/>
                      <a:pt x="4954500" y="1740310"/>
                    </a:cubicBezTo>
                    <a:cubicBezTo>
                      <a:pt x="5011304" y="1745852"/>
                      <a:pt x="5327187" y="1060052"/>
                      <a:pt x="5336885" y="1075292"/>
                    </a:cubicBezTo>
                    <a:cubicBezTo>
                      <a:pt x="5346583" y="1090532"/>
                      <a:pt x="5094431" y="1669652"/>
                      <a:pt x="5012689" y="1831750"/>
                    </a:cubicBezTo>
                    <a:cubicBezTo>
                      <a:pt x="4930947" y="1993848"/>
                      <a:pt x="4777162" y="2021557"/>
                      <a:pt x="4846435" y="2047881"/>
                    </a:cubicBezTo>
                    <a:cubicBezTo>
                      <a:pt x="4915708" y="2074205"/>
                      <a:pt x="5436638" y="1970296"/>
                      <a:pt x="5428325" y="1989692"/>
                    </a:cubicBezTo>
                    <a:cubicBezTo>
                      <a:pt x="5420012" y="2009088"/>
                      <a:pt x="4937874" y="2058964"/>
                      <a:pt x="4796558" y="2164259"/>
                    </a:cubicBezTo>
                    <a:cubicBezTo>
                      <a:pt x="4655242" y="2269554"/>
                      <a:pt x="4480674" y="2427495"/>
                      <a:pt x="4580427" y="2621459"/>
                    </a:cubicBezTo>
                    <a:cubicBezTo>
                      <a:pt x="4680180" y="2815423"/>
                      <a:pt x="4857519" y="3161786"/>
                      <a:pt x="5395075" y="3328041"/>
                    </a:cubicBezTo>
                    <a:cubicBezTo>
                      <a:pt x="5932631" y="3494296"/>
                      <a:pt x="7099183" y="3616216"/>
                      <a:pt x="7805765" y="3618987"/>
                    </a:cubicBezTo>
                    <a:cubicBezTo>
                      <a:pt x="8512347" y="3621758"/>
                      <a:pt x="9214772" y="3553871"/>
                      <a:pt x="9634565" y="3344667"/>
                    </a:cubicBezTo>
                    <a:cubicBezTo>
                      <a:pt x="10054358" y="3135463"/>
                      <a:pt x="10245551" y="2608990"/>
                      <a:pt x="10324522" y="2363765"/>
                    </a:cubicBezTo>
                    <a:cubicBezTo>
                      <a:pt x="10403493" y="2118540"/>
                      <a:pt x="10203987" y="1942587"/>
                      <a:pt x="10108391" y="1873314"/>
                    </a:cubicBezTo>
                    <a:cubicBezTo>
                      <a:pt x="10012795" y="1804041"/>
                      <a:pt x="9868708" y="1935660"/>
                      <a:pt x="9750944" y="1948129"/>
                    </a:cubicBezTo>
                    <a:cubicBezTo>
                      <a:pt x="9633180" y="1960598"/>
                      <a:pt x="9404580" y="1960598"/>
                      <a:pt x="9401809" y="1948129"/>
                    </a:cubicBezTo>
                    <a:cubicBezTo>
                      <a:pt x="9399038" y="1935660"/>
                      <a:pt x="9630409" y="1903794"/>
                      <a:pt x="9734318" y="1873314"/>
                    </a:cubicBezTo>
                    <a:cubicBezTo>
                      <a:pt x="9838227" y="1842834"/>
                      <a:pt x="10046046" y="1784645"/>
                      <a:pt x="10025264" y="1765249"/>
                    </a:cubicBezTo>
                    <a:cubicBezTo>
                      <a:pt x="10004482" y="1745853"/>
                      <a:pt x="9622096" y="1770791"/>
                      <a:pt x="9609627" y="1756936"/>
                    </a:cubicBezTo>
                    <a:cubicBezTo>
                      <a:pt x="9597158" y="1743081"/>
                      <a:pt x="9834071" y="1662725"/>
                      <a:pt x="9950449" y="1682121"/>
                    </a:cubicBezTo>
                    <a:cubicBezTo>
                      <a:pt x="10066827" y="1701517"/>
                      <a:pt x="10213685" y="1804041"/>
                      <a:pt x="10307896" y="1873314"/>
                    </a:cubicBezTo>
                    <a:cubicBezTo>
                      <a:pt x="10402107" y="1942587"/>
                      <a:pt x="10457526" y="2099143"/>
                      <a:pt x="10515715" y="2097758"/>
                    </a:cubicBezTo>
                    <a:cubicBezTo>
                      <a:pt x="10573904" y="2096373"/>
                      <a:pt x="10612697" y="1930117"/>
                      <a:pt x="10657031" y="1865001"/>
                    </a:cubicBezTo>
                    <a:cubicBezTo>
                      <a:pt x="10701365" y="1799885"/>
                      <a:pt x="10697209" y="1783259"/>
                      <a:pt x="10781722" y="1707059"/>
                    </a:cubicBezTo>
                    <a:cubicBezTo>
                      <a:pt x="10866235" y="1630859"/>
                      <a:pt x="11173805" y="1375936"/>
                      <a:pt x="11164107" y="1407801"/>
                    </a:cubicBezTo>
                    <a:cubicBezTo>
                      <a:pt x="11154409" y="1439666"/>
                      <a:pt x="10791420" y="1783259"/>
                      <a:pt x="10723533" y="1898252"/>
                    </a:cubicBezTo>
                    <a:cubicBezTo>
                      <a:pt x="10655646" y="2013245"/>
                      <a:pt x="10687511" y="2110227"/>
                      <a:pt x="10756784" y="2097758"/>
                    </a:cubicBezTo>
                    <a:cubicBezTo>
                      <a:pt x="10826057" y="2085289"/>
                      <a:pt x="11038031" y="1930118"/>
                      <a:pt x="11139169" y="1823438"/>
                    </a:cubicBezTo>
                    <a:cubicBezTo>
                      <a:pt x="11240307" y="1716758"/>
                      <a:pt x="11344217" y="1461834"/>
                      <a:pt x="11363613" y="1457678"/>
                    </a:cubicBezTo>
                    <a:cubicBezTo>
                      <a:pt x="11383009" y="1453521"/>
                      <a:pt x="11227838" y="1759706"/>
                      <a:pt x="11255547" y="1798499"/>
                    </a:cubicBezTo>
                    <a:cubicBezTo>
                      <a:pt x="11283256" y="1837292"/>
                      <a:pt x="11466136" y="1718143"/>
                      <a:pt x="11529867" y="1690434"/>
                    </a:cubicBezTo>
                    <a:cubicBezTo>
                      <a:pt x="11593598" y="1662725"/>
                      <a:pt x="11669798" y="1601765"/>
                      <a:pt x="11637933" y="1632245"/>
                    </a:cubicBezTo>
                    <a:cubicBezTo>
                      <a:pt x="11606068" y="1662725"/>
                      <a:pt x="11488304" y="1774947"/>
                      <a:pt x="11338675" y="1873314"/>
                    </a:cubicBezTo>
                    <a:cubicBezTo>
                      <a:pt x="11189046" y="1971681"/>
                      <a:pt x="10844067" y="2132395"/>
                      <a:pt x="10740158" y="2222449"/>
                    </a:cubicBezTo>
                    <a:cubicBezTo>
                      <a:pt x="10636249" y="2312503"/>
                      <a:pt x="10602998" y="2403943"/>
                      <a:pt x="10715220" y="2413641"/>
                    </a:cubicBezTo>
                    <a:cubicBezTo>
                      <a:pt x="10827442" y="2423339"/>
                      <a:pt x="11243078" y="2323587"/>
                      <a:pt x="11413489" y="2280638"/>
                    </a:cubicBezTo>
                    <a:cubicBezTo>
                      <a:pt x="11583900" y="2237689"/>
                      <a:pt x="11721060" y="2146249"/>
                      <a:pt x="11737685" y="2155947"/>
                    </a:cubicBezTo>
                    <a:cubicBezTo>
                      <a:pt x="11754310" y="2165645"/>
                      <a:pt x="11507700" y="2275096"/>
                      <a:pt x="11513242" y="2338827"/>
                    </a:cubicBezTo>
                    <a:cubicBezTo>
                      <a:pt x="11518784" y="2402558"/>
                      <a:pt x="11768165" y="2520321"/>
                      <a:pt x="11770936" y="2538332"/>
                    </a:cubicBezTo>
                    <a:cubicBezTo>
                      <a:pt x="11773707" y="2556343"/>
                      <a:pt x="11606067" y="2469059"/>
                      <a:pt x="11529867" y="2446892"/>
                    </a:cubicBezTo>
                    <a:cubicBezTo>
                      <a:pt x="11453667" y="2424725"/>
                      <a:pt x="11457823" y="2392860"/>
                      <a:pt x="11313736" y="2405329"/>
                    </a:cubicBezTo>
                    <a:cubicBezTo>
                      <a:pt x="11169649" y="2417798"/>
                      <a:pt x="10830213" y="2430267"/>
                      <a:pt x="10665344" y="2521707"/>
                    </a:cubicBezTo>
                    <a:cubicBezTo>
                      <a:pt x="10500475" y="2613147"/>
                      <a:pt x="10409035" y="2798798"/>
                      <a:pt x="10324522" y="2953969"/>
                    </a:cubicBezTo>
                    <a:cubicBezTo>
                      <a:pt x="10240009" y="3109140"/>
                      <a:pt x="10010023" y="3334969"/>
                      <a:pt x="10158267" y="3452732"/>
                    </a:cubicBezTo>
                    <a:cubicBezTo>
                      <a:pt x="10306511" y="3570495"/>
                      <a:pt x="10977071" y="3688259"/>
                      <a:pt x="11213984" y="3660550"/>
                    </a:cubicBezTo>
                    <a:cubicBezTo>
                      <a:pt x="11450897" y="3632841"/>
                      <a:pt x="11540951" y="3276780"/>
                      <a:pt x="11579744" y="3286478"/>
                    </a:cubicBezTo>
                    <a:cubicBezTo>
                      <a:pt x="11618537" y="3296176"/>
                      <a:pt x="11435657" y="3652237"/>
                      <a:pt x="11446740" y="3718739"/>
                    </a:cubicBezTo>
                    <a:cubicBezTo>
                      <a:pt x="11457824" y="3785241"/>
                      <a:pt x="11581129" y="3713198"/>
                      <a:pt x="11646245" y="3685489"/>
                    </a:cubicBezTo>
                    <a:cubicBezTo>
                      <a:pt x="11711361" y="3657780"/>
                      <a:pt x="11849907" y="3523391"/>
                      <a:pt x="11837438" y="3552485"/>
                    </a:cubicBezTo>
                    <a:cubicBezTo>
                      <a:pt x="11824969" y="3581579"/>
                      <a:pt x="11545107" y="3786627"/>
                      <a:pt x="11571431" y="3860056"/>
                    </a:cubicBezTo>
                    <a:cubicBezTo>
                      <a:pt x="11597755" y="3933485"/>
                      <a:pt x="11993995" y="3973663"/>
                      <a:pt x="11995380" y="3993059"/>
                    </a:cubicBezTo>
                    <a:cubicBezTo>
                      <a:pt x="11996765" y="4012455"/>
                      <a:pt x="11673955" y="3994445"/>
                      <a:pt x="11579744" y="3976434"/>
                    </a:cubicBezTo>
                    <a:cubicBezTo>
                      <a:pt x="11485533" y="3958423"/>
                      <a:pt x="11424573" y="3851743"/>
                      <a:pt x="11430115" y="3884994"/>
                    </a:cubicBezTo>
                    <a:cubicBezTo>
                      <a:pt x="11435657" y="3918245"/>
                      <a:pt x="11528482" y="4102510"/>
                      <a:pt x="11612995" y="4175939"/>
                    </a:cubicBezTo>
                    <a:cubicBezTo>
                      <a:pt x="11697508" y="4249368"/>
                      <a:pt x="11949660" y="4313100"/>
                      <a:pt x="11937191" y="4325569"/>
                    </a:cubicBezTo>
                    <a:cubicBezTo>
                      <a:pt x="11924722" y="4338038"/>
                      <a:pt x="11637933" y="4325569"/>
                      <a:pt x="11538180" y="4250754"/>
                    </a:cubicBezTo>
                    <a:cubicBezTo>
                      <a:pt x="11438427" y="4175939"/>
                      <a:pt x="11396864" y="3951495"/>
                      <a:pt x="11338675" y="3876681"/>
                    </a:cubicBezTo>
                    <a:cubicBezTo>
                      <a:pt x="11280486" y="3801867"/>
                      <a:pt x="11189045" y="3728438"/>
                      <a:pt x="11189045" y="3801867"/>
                    </a:cubicBezTo>
                    <a:cubicBezTo>
                      <a:pt x="11189045" y="3875296"/>
                      <a:pt x="11301268" y="4206420"/>
                      <a:pt x="11338675" y="4317256"/>
                    </a:cubicBezTo>
                    <a:cubicBezTo>
                      <a:pt x="11376082" y="4428092"/>
                      <a:pt x="11427344" y="4473812"/>
                      <a:pt x="11413489" y="4466885"/>
                    </a:cubicBezTo>
                    <a:cubicBezTo>
                      <a:pt x="11399634" y="4459958"/>
                      <a:pt x="11320663" y="4380986"/>
                      <a:pt x="11255547" y="4275692"/>
                    </a:cubicBezTo>
                    <a:cubicBezTo>
                      <a:pt x="11190431" y="4170398"/>
                      <a:pt x="11231995" y="3941798"/>
                      <a:pt x="11022791" y="3835118"/>
                    </a:cubicBezTo>
                    <a:cubicBezTo>
                      <a:pt x="10813587" y="3728438"/>
                      <a:pt x="10474151" y="3646696"/>
                      <a:pt x="10000325" y="3635612"/>
                    </a:cubicBezTo>
                    <a:cubicBezTo>
                      <a:pt x="9526500" y="3624528"/>
                      <a:pt x="8975089" y="3767231"/>
                      <a:pt x="8179838" y="3768616"/>
                    </a:cubicBezTo>
                    <a:cubicBezTo>
                      <a:pt x="7384587" y="3770001"/>
                      <a:pt x="5888296" y="3674405"/>
                      <a:pt x="5228820" y="3643925"/>
                    </a:cubicBezTo>
                    <a:cubicBezTo>
                      <a:pt x="4569344" y="3613445"/>
                      <a:pt x="4392005" y="3477671"/>
                      <a:pt x="4222980" y="3585736"/>
                    </a:cubicBezTo>
                    <a:cubicBezTo>
                      <a:pt x="4053955" y="3693801"/>
                      <a:pt x="4146780" y="3915474"/>
                      <a:pt x="4214667" y="4292318"/>
                    </a:cubicBezTo>
                    <a:cubicBezTo>
                      <a:pt x="4282554" y="4669162"/>
                      <a:pt x="4518082" y="5514289"/>
                      <a:pt x="4630304" y="5846798"/>
                    </a:cubicBezTo>
                    <a:cubicBezTo>
                      <a:pt x="4742526" y="6179307"/>
                      <a:pt x="4900467" y="6258278"/>
                      <a:pt x="4887998" y="6287372"/>
                    </a:cubicBezTo>
                    <a:cubicBezTo>
                      <a:pt x="4875529" y="6316466"/>
                      <a:pt x="4592896" y="5996427"/>
                      <a:pt x="4555489" y="6021365"/>
                    </a:cubicBezTo>
                    <a:cubicBezTo>
                      <a:pt x="4518082" y="6046303"/>
                      <a:pt x="4674639" y="6417605"/>
                      <a:pt x="4663555" y="6437001"/>
                    </a:cubicBezTo>
                    <a:cubicBezTo>
                      <a:pt x="4652471" y="6456397"/>
                      <a:pt x="4531936" y="6258277"/>
                      <a:pt x="4488987" y="6137743"/>
                    </a:cubicBezTo>
                    <a:cubicBezTo>
                      <a:pt x="4446038" y="6017209"/>
                      <a:pt x="4454351" y="5867579"/>
                      <a:pt x="4405860" y="5713794"/>
                    </a:cubicBezTo>
                    <a:cubicBezTo>
                      <a:pt x="4357369" y="5560009"/>
                      <a:pt x="4231293" y="5327252"/>
                      <a:pt x="4198042" y="5215030"/>
                    </a:cubicBezTo>
                    <a:cubicBezTo>
                      <a:pt x="4164791" y="5102808"/>
                      <a:pt x="4240991" y="5162383"/>
                      <a:pt x="4206355" y="5040463"/>
                    </a:cubicBezTo>
                    <a:cubicBezTo>
                      <a:pt x="4171719" y="4918543"/>
                      <a:pt x="4052569" y="4617899"/>
                      <a:pt x="3990224" y="4483510"/>
                    </a:cubicBezTo>
                    <a:cubicBezTo>
                      <a:pt x="3927879" y="4349121"/>
                      <a:pt x="3956973" y="4275693"/>
                      <a:pt x="3832282" y="4234129"/>
                    </a:cubicBezTo>
                    <a:cubicBezTo>
                      <a:pt x="3707591" y="4192566"/>
                      <a:pt x="3352914" y="4094198"/>
                      <a:pt x="3242078" y="4234129"/>
                    </a:cubicBezTo>
                    <a:cubicBezTo>
                      <a:pt x="3131242" y="4374060"/>
                      <a:pt x="3031490" y="4750903"/>
                      <a:pt x="3167264" y="5073714"/>
                    </a:cubicBezTo>
                    <a:cubicBezTo>
                      <a:pt x="3303039" y="5396525"/>
                      <a:pt x="3844751" y="5953478"/>
                      <a:pt x="4056725" y="6170994"/>
                    </a:cubicBezTo>
                    <a:cubicBezTo>
                      <a:pt x="4268699" y="6388510"/>
                      <a:pt x="4422486" y="6346947"/>
                      <a:pt x="4439111" y="6378812"/>
                    </a:cubicBezTo>
                    <a:cubicBezTo>
                      <a:pt x="4455736" y="6410677"/>
                      <a:pt x="4239605" y="6400980"/>
                      <a:pt x="4156478" y="6362187"/>
                    </a:cubicBezTo>
                    <a:cubicBezTo>
                      <a:pt x="4073351" y="6323394"/>
                      <a:pt x="3990223" y="6148827"/>
                      <a:pt x="3940347" y="6146056"/>
                    </a:cubicBezTo>
                    <a:cubicBezTo>
                      <a:pt x="3890471" y="6143285"/>
                      <a:pt x="3889085" y="6360801"/>
                      <a:pt x="3857220" y="6345561"/>
                    </a:cubicBezTo>
                    <a:cubicBezTo>
                      <a:pt x="3825355" y="6330321"/>
                      <a:pt x="3848908" y="6190391"/>
                      <a:pt x="3749155" y="6054616"/>
                    </a:cubicBezTo>
                    <a:cubicBezTo>
                      <a:pt x="3649402" y="5918842"/>
                      <a:pt x="3375082" y="5543383"/>
                      <a:pt x="3258704" y="5530914"/>
                    </a:cubicBezTo>
                    <a:cubicBezTo>
                      <a:pt x="3142326" y="5518445"/>
                      <a:pt x="3078594" y="5848183"/>
                      <a:pt x="3050885" y="5979801"/>
                    </a:cubicBezTo>
                    <a:cubicBezTo>
                      <a:pt x="3023176" y="6111419"/>
                      <a:pt x="3107689" y="6312310"/>
                      <a:pt x="3092449" y="6320623"/>
                    </a:cubicBezTo>
                    <a:cubicBezTo>
                      <a:pt x="3077209" y="6328936"/>
                      <a:pt x="2982998" y="6121118"/>
                      <a:pt x="2959445" y="6029678"/>
                    </a:cubicBezTo>
                    <a:cubicBezTo>
                      <a:pt x="2935892" y="5938238"/>
                      <a:pt x="2978842" y="5748430"/>
                      <a:pt x="2951133" y="5771983"/>
                    </a:cubicBezTo>
                    <a:cubicBezTo>
                      <a:pt x="2923424" y="5795536"/>
                      <a:pt x="2797347" y="6187619"/>
                      <a:pt x="2793191" y="6170994"/>
                    </a:cubicBezTo>
                    <a:cubicBezTo>
                      <a:pt x="2789035" y="6154369"/>
                      <a:pt x="2884631" y="5803848"/>
                      <a:pt x="2926195" y="5672230"/>
                    </a:cubicBezTo>
                    <a:cubicBezTo>
                      <a:pt x="2967759" y="5540612"/>
                      <a:pt x="3042573" y="5482423"/>
                      <a:pt x="3042573" y="5381285"/>
                    </a:cubicBezTo>
                    <a:cubicBezTo>
                      <a:pt x="3042573" y="5280147"/>
                      <a:pt x="2988541" y="5029379"/>
                      <a:pt x="2926195" y="5065401"/>
                    </a:cubicBezTo>
                    <a:cubicBezTo>
                      <a:pt x="2863849" y="5101423"/>
                      <a:pt x="2678198" y="5629281"/>
                      <a:pt x="2668500" y="5597416"/>
                    </a:cubicBezTo>
                    <a:cubicBezTo>
                      <a:pt x="2658802" y="5565551"/>
                      <a:pt x="2866620" y="5086183"/>
                      <a:pt x="2868005" y="4874209"/>
                    </a:cubicBezTo>
                    <a:cubicBezTo>
                      <a:pt x="2869390" y="4662235"/>
                      <a:pt x="2793191" y="4349122"/>
                      <a:pt x="2676813" y="4325569"/>
                    </a:cubicBezTo>
                    <a:cubicBezTo>
                      <a:pt x="2560435" y="4302016"/>
                      <a:pt x="2306896" y="4598503"/>
                      <a:pt x="2169736" y="4732892"/>
                    </a:cubicBezTo>
                    <a:cubicBezTo>
                      <a:pt x="2032576" y="4867281"/>
                      <a:pt x="1921740" y="4876979"/>
                      <a:pt x="1853853" y="5131903"/>
                    </a:cubicBezTo>
                    <a:cubicBezTo>
                      <a:pt x="1785966" y="5386827"/>
                      <a:pt x="1791508" y="6225027"/>
                      <a:pt x="1762413" y="6262434"/>
                    </a:cubicBezTo>
                    <a:cubicBezTo>
                      <a:pt x="1733318" y="6299841"/>
                      <a:pt x="1698681" y="5565551"/>
                      <a:pt x="1679285" y="5356347"/>
                    </a:cubicBezTo>
                    <a:cubicBezTo>
                      <a:pt x="1659889" y="5147143"/>
                      <a:pt x="1848311" y="4892219"/>
                      <a:pt x="1646035" y="5007212"/>
                    </a:cubicBezTo>
                    <a:cubicBezTo>
                      <a:pt x="1443759" y="5122205"/>
                      <a:pt x="631882" y="5929925"/>
                      <a:pt x="465627" y="6046303"/>
                    </a:cubicBezTo>
                    <a:cubicBezTo>
                      <a:pt x="299372" y="6162681"/>
                      <a:pt x="680372" y="5763670"/>
                      <a:pt x="648507" y="5705481"/>
                    </a:cubicBezTo>
                    <a:cubicBezTo>
                      <a:pt x="616642" y="5647292"/>
                      <a:pt x="246726" y="5716565"/>
                      <a:pt x="274435" y="5697169"/>
                    </a:cubicBezTo>
                    <a:cubicBezTo>
                      <a:pt x="302144" y="5677773"/>
                      <a:pt x="588933" y="5722107"/>
                      <a:pt x="814762" y="5589103"/>
                    </a:cubicBezTo>
                    <a:cubicBezTo>
                      <a:pt x="1040591" y="5456099"/>
                      <a:pt x="1434060" y="5093111"/>
                      <a:pt x="1629409" y="4899147"/>
                    </a:cubicBezTo>
                    <a:cubicBezTo>
                      <a:pt x="1824758" y="4705183"/>
                      <a:pt x="1855238" y="4562481"/>
                      <a:pt x="1986856" y="4425321"/>
                    </a:cubicBezTo>
                    <a:cubicBezTo>
                      <a:pt x="2118474" y="4288161"/>
                      <a:pt x="2349845" y="4216118"/>
                      <a:pt x="2419118" y="4076187"/>
                    </a:cubicBezTo>
                    <a:cubicBezTo>
                      <a:pt x="2488391" y="3936256"/>
                      <a:pt x="2489777" y="3700729"/>
                      <a:pt x="2402493" y="3585736"/>
                    </a:cubicBezTo>
                    <a:cubicBezTo>
                      <a:pt x="2315209" y="3470743"/>
                      <a:pt x="2101849" y="3394543"/>
                      <a:pt x="1895416" y="3386230"/>
                    </a:cubicBezTo>
                    <a:cubicBezTo>
                      <a:pt x="1688983" y="3377917"/>
                      <a:pt x="1370329" y="3409783"/>
                      <a:pt x="1163896" y="3535859"/>
                    </a:cubicBezTo>
                    <a:cubicBezTo>
                      <a:pt x="957463" y="3661936"/>
                      <a:pt x="726093" y="4080344"/>
                      <a:pt x="656820" y="4142689"/>
                    </a:cubicBezTo>
                    <a:cubicBezTo>
                      <a:pt x="587547" y="4205034"/>
                      <a:pt x="810606" y="3915474"/>
                      <a:pt x="748260" y="3909932"/>
                    </a:cubicBezTo>
                    <a:cubicBezTo>
                      <a:pt x="685914" y="3904390"/>
                      <a:pt x="234256" y="4175940"/>
                      <a:pt x="282747" y="4109438"/>
                    </a:cubicBezTo>
                    <a:cubicBezTo>
                      <a:pt x="331238" y="4042936"/>
                      <a:pt x="845241" y="3657779"/>
                      <a:pt x="1039205" y="3510921"/>
                    </a:cubicBezTo>
                    <a:cubicBezTo>
                      <a:pt x="1233169" y="3364063"/>
                      <a:pt x="1619711" y="3219976"/>
                      <a:pt x="1446529" y="3228289"/>
                    </a:cubicBezTo>
                    <a:cubicBezTo>
                      <a:pt x="1273347" y="3236602"/>
                      <a:pt x="12584" y="3582965"/>
                      <a:pt x="115" y="3560798"/>
                    </a:cubicBezTo>
                    <a:cubicBezTo>
                      <a:pt x="-12354" y="3538631"/>
                      <a:pt x="983788" y="3199194"/>
                      <a:pt x="1371715" y="3095285"/>
                    </a:cubicBezTo>
                    <a:cubicBezTo>
                      <a:pt x="1759642" y="2991376"/>
                      <a:pt x="2208529" y="3012157"/>
                      <a:pt x="2327678" y="2937343"/>
                    </a:cubicBezTo>
                    <a:cubicBezTo>
                      <a:pt x="2446827" y="2862529"/>
                      <a:pt x="2259791" y="2711514"/>
                      <a:pt x="2086609" y="2646398"/>
                    </a:cubicBezTo>
                    <a:cubicBezTo>
                      <a:pt x="1913427" y="2581282"/>
                      <a:pt x="1483936" y="2475987"/>
                      <a:pt x="1288587" y="2546645"/>
                    </a:cubicBezTo>
                    <a:cubicBezTo>
                      <a:pt x="1093238" y="2617303"/>
                      <a:pt x="967162" y="3019085"/>
                      <a:pt x="914515" y="3070347"/>
                    </a:cubicBezTo>
                    <a:cubicBezTo>
                      <a:pt x="861868" y="3121609"/>
                      <a:pt x="960235" y="2927645"/>
                      <a:pt x="972704" y="2854216"/>
                    </a:cubicBezTo>
                    <a:cubicBezTo>
                      <a:pt x="985173" y="2780787"/>
                      <a:pt x="1119562" y="2642241"/>
                      <a:pt x="989329" y="2629772"/>
                    </a:cubicBezTo>
                    <a:cubicBezTo>
                      <a:pt x="859096" y="2617303"/>
                      <a:pt x="228715" y="2809881"/>
                      <a:pt x="174682" y="2796027"/>
                    </a:cubicBezTo>
                    <a:close/>
                  </a:path>
                </a:pathLst>
              </a:custGeom>
              <a:solidFill>
                <a:schemeClr val="tx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6" name="フリーフォーム 10">
                <a:extLst>
                  <a:ext uri="{FF2B5EF4-FFF2-40B4-BE49-F238E27FC236}">
                    <a16:creationId xmlns:a16="http://schemas.microsoft.com/office/drawing/2014/main" id="{A99828BB-0B15-4C1F-A26B-109832792EB5}"/>
                  </a:ext>
                </a:extLst>
              </p:cNvPr>
              <p:cNvSpPr/>
              <p:nvPr/>
            </p:nvSpPr>
            <p:spPr>
              <a:xfrm rot="340256">
                <a:off x="5318623" y="3382835"/>
                <a:ext cx="1025825" cy="577699"/>
              </a:xfrm>
              <a:custGeom>
                <a:avLst/>
                <a:gdLst>
                  <a:gd name="connsiteX0" fmla="*/ 307237 w 1157078"/>
                  <a:gd name="connsiteY0" fmla="*/ 18407 h 651615"/>
                  <a:gd name="connsiteX1" fmla="*/ 24605 w 1157078"/>
                  <a:gd name="connsiteY1" fmla="*/ 84909 h 651615"/>
                  <a:gd name="connsiteX2" fmla="*/ 107732 w 1157078"/>
                  <a:gd name="connsiteY2" fmla="*/ 500545 h 651615"/>
                  <a:gd name="connsiteX3" fmla="*/ 847565 w 1157078"/>
                  <a:gd name="connsiteY3" fmla="*/ 650174 h 651615"/>
                  <a:gd name="connsiteX4" fmla="*/ 1063695 w 1157078"/>
                  <a:gd name="connsiteY4" fmla="*/ 542109 h 651615"/>
                  <a:gd name="connsiteX5" fmla="*/ 1105259 w 1157078"/>
                  <a:gd name="connsiteY5" fmla="*/ 51658 h 651615"/>
                  <a:gd name="connsiteX6" fmla="*/ 307237 w 1157078"/>
                  <a:gd name="connsiteY6" fmla="*/ 18407 h 651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7078" h="651615">
                    <a:moveTo>
                      <a:pt x="307237" y="18407"/>
                    </a:moveTo>
                    <a:cubicBezTo>
                      <a:pt x="127128" y="23949"/>
                      <a:pt x="57856" y="4553"/>
                      <a:pt x="24605" y="84909"/>
                    </a:cubicBezTo>
                    <a:cubicBezTo>
                      <a:pt x="-8646" y="165265"/>
                      <a:pt x="-29428" y="406334"/>
                      <a:pt x="107732" y="500545"/>
                    </a:cubicBezTo>
                    <a:cubicBezTo>
                      <a:pt x="244892" y="594756"/>
                      <a:pt x="688238" y="643247"/>
                      <a:pt x="847565" y="650174"/>
                    </a:cubicBezTo>
                    <a:cubicBezTo>
                      <a:pt x="1006892" y="657101"/>
                      <a:pt x="1020746" y="641862"/>
                      <a:pt x="1063695" y="542109"/>
                    </a:cubicBezTo>
                    <a:cubicBezTo>
                      <a:pt x="1106644" y="442356"/>
                      <a:pt x="1224408" y="138942"/>
                      <a:pt x="1105259" y="51658"/>
                    </a:cubicBezTo>
                    <a:cubicBezTo>
                      <a:pt x="986110" y="-35626"/>
                      <a:pt x="487346" y="12865"/>
                      <a:pt x="307237" y="18407"/>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7" name="フリーフォーム 11">
                <a:extLst>
                  <a:ext uri="{FF2B5EF4-FFF2-40B4-BE49-F238E27FC236}">
                    <a16:creationId xmlns:a16="http://schemas.microsoft.com/office/drawing/2014/main" id="{2CF29DBB-9FC9-4206-9CE5-362309A4CDAF}"/>
                  </a:ext>
                </a:extLst>
              </p:cNvPr>
              <p:cNvSpPr/>
              <p:nvPr/>
            </p:nvSpPr>
            <p:spPr>
              <a:xfrm>
                <a:off x="6415135" y="3479099"/>
                <a:ext cx="955962" cy="575832"/>
              </a:xfrm>
              <a:custGeom>
                <a:avLst/>
                <a:gdLst>
                  <a:gd name="connsiteX0" fmla="*/ 5844 w 1413235"/>
                  <a:gd name="connsiteY0" fmla="*/ 149721 h 502998"/>
                  <a:gd name="connsiteX1" fmla="*/ 413168 w 1413235"/>
                  <a:gd name="connsiteY1" fmla="*/ 92 h 502998"/>
                  <a:gd name="connsiteX2" fmla="*/ 1344193 w 1413235"/>
                  <a:gd name="connsiteY2" fmla="*/ 133095 h 502998"/>
                  <a:gd name="connsiteX3" fmla="*/ 1269379 w 1413235"/>
                  <a:gd name="connsiteY3" fmla="*/ 457292 h 502998"/>
                  <a:gd name="connsiteX4" fmla="*/ 670863 w 1413235"/>
                  <a:gd name="connsiteY4" fmla="*/ 498855 h 502998"/>
                  <a:gd name="connsiteX5" fmla="*/ 205350 w 1413235"/>
                  <a:gd name="connsiteY5" fmla="*/ 440666 h 502998"/>
                  <a:gd name="connsiteX6" fmla="*/ 5844 w 1413235"/>
                  <a:gd name="connsiteY6" fmla="*/ 149721 h 50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3235" h="502998">
                    <a:moveTo>
                      <a:pt x="5844" y="149721"/>
                    </a:moveTo>
                    <a:cubicBezTo>
                      <a:pt x="40480" y="76292"/>
                      <a:pt x="190110" y="2863"/>
                      <a:pt x="413168" y="92"/>
                    </a:cubicBezTo>
                    <a:cubicBezTo>
                      <a:pt x="636226" y="-2679"/>
                      <a:pt x="1201491" y="56895"/>
                      <a:pt x="1344193" y="133095"/>
                    </a:cubicBezTo>
                    <a:cubicBezTo>
                      <a:pt x="1486895" y="209295"/>
                      <a:pt x="1381601" y="396332"/>
                      <a:pt x="1269379" y="457292"/>
                    </a:cubicBezTo>
                    <a:cubicBezTo>
                      <a:pt x="1157157" y="518252"/>
                      <a:pt x="848201" y="501626"/>
                      <a:pt x="670863" y="498855"/>
                    </a:cubicBezTo>
                    <a:cubicBezTo>
                      <a:pt x="493525" y="496084"/>
                      <a:pt x="313415" y="497470"/>
                      <a:pt x="205350" y="440666"/>
                    </a:cubicBezTo>
                    <a:cubicBezTo>
                      <a:pt x="97285" y="383862"/>
                      <a:pt x="-28792" y="223150"/>
                      <a:pt x="5844" y="149721"/>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8" name="フリーフォーム 12">
                <a:extLst>
                  <a:ext uri="{FF2B5EF4-FFF2-40B4-BE49-F238E27FC236}">
                    <a16:creationId xmlns:a16="http://schemas.microsoft.com/office/drawing/2014/main" id="{73A31FB2-0C67-49BF-AF64-7C1A850B51D9}"/>
                  </a:ext>
                </a:extLst>
              </p:cNvPr>
              <p:cNvSpPr/>
              <p:nvPr/>
            </p:nvSpPr>
            <p:spPr>
              <a:xfrm rot="655293">
                <a:off x="7472918" y="3448527"/>
                <a:ext cx="1027675" cy="701689"/>
              </a:xfrm>
              <a:custGeom>
                <a:avLst/>
                <a:gdLst>
                  <a:gd name="connsiteX0" fmla="*/ 441545 w 1744374"/>
                  <a:gd name="connsiteY0" fmla="*/ 225198 h 923412"/>
                  <a:gd name="connsiteX1" fmla="*/ 1106563 w 1744374"/>
                  <a:gd name="connsiteY1" fmla="*/ 92194 h 923412"/>
                  <a:gd name="connsiteX2" fmla="*/ 1306068 w 1744374"/>
                  <a:gd name="connsiteY2" fmla="*/ 754 h 923412"/>
                  <a:gd name="connsiteX3" fmla="*/ 1663516 w 1744374"/>
                  <a:gd name="connsiteY3" fmla="*/ 142070 h 923412"/>
                  <a:gd name="connsiteX4" fmla="*/ 1638578 w 1744374"/>
                  <a:gd name="connsiteY4" fmla="*/ 782150 h 923412"/>
                  <a:gd name="connsiteX5" fmla="*/ 541298 w 1744374"/>
                  <a:gd name="connsiteY5" fmla="*/ 906841 h 923412"/>
                  <a:gd name="connsiteX6" fmla="*/ 970 w 1744374"/>
                  <a:gd name="connsiteY6" fmla="*/ 524456 h 923412"/>
                  <a:gd name="connsiteX7" fmla="*/ 441545 w 1744374"/>
                  <a:gd name="connsiteY7" fmla="*/ 225198 h 92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4374" h="923412">
                    <a:moveTo>
                      <a:pt x="441545" y="225198"/>
                    </a:moveTo>
                    <a:cubicBezTo>
                      <a:pt x="625811" y="153154"/>
                      <a:pt x="962476" y="129601"/>
                      <a:pt x="1106563" y="92194"/>
                    </a:cubicBezTo>
                    <a:cubicBezTo>
                      <a:pt x="1250650" y="54787"/>
                      <a:pt x="1213243" y="-7559"/>
                      <a:pt x="1306068" y="754"/>
                    </a:cubicBezTo>
                    <a:cubicBezTo>
                      <a:pt x="1398893" y="9067"/>
                      <a:pt x="1608098" y="11837"/>
                      <a:pt x="1663516" y="142070"/>
                    </a:cubicBezTo>
                    <a:cubicBezTo>
                      <a:pt x="1718934" y="272303"/>
                      <a:pt x="1825614" y="654688"/>
                      <a:pt x="1638578" y="782150"/>
                    </a:cubicBezTo>
                    <a:cubicBezTo>
                      <a:pt x="1451542" y="909612"/>
                      <a:pt x="814232" y="949790"/>
                      <a:pt x="541298" y="906841"/>
                    </a:cubicBezTo>
                    <a:cubicBezTo>
                      <a:pt x="268364" y="863892"/>
                      <a:pt x="20366" y="636678"/>
                      <a:pt x="970" y="524456"/>
                    </a:cubicBezTo>
                    <a:cubicBezTo>
                      <a:pt x="-18426" y="412234"/>
                      <a:pt x="257279" y="297242"/>
                      <a:pt x="441545" y="225198"/>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9" name="フリーフォーム 14">
                <a:extLst>
                  <a:ext uri="{FF2B5EF4-FFF2-40B4-BE49-F238E27FC236}">
                    <a16:creationId xmlns:a16="http://schemas.microsoft.com/office/drawing/2014/main" id="{BAE75EA1-01AE-40DF-A43F-57FDB6F47E24}"/>
                  </a:ext>
                </a:extLst>
              </p:cNvPr>
              <p:cNvSpPr/>
              <p:nvPr/>
            </p:nvSpPr>
            <p:spPr>
              <a:xfrm rot="21402208">
                <a:off x="8662142" y="3465513"/>
                <a:ext cx="1141534" cy="557057"/>
              </a:xfrm>
              <a:custGeom>
                <a:avLst/>
                <a:gdLst>
                  <a:gd name="connsiteX0" fmla="*/ 75330 w 1141534"/>
                  <a:gd name="connsiteY0" fmla="*/ 50848 h 557057"/>
                  <a:gd name="connsiteX1" fmla="*/ 67017 w 1141534"/>
                  <a:gd name="connsiteY1" fmla="*/ 366731 h 557057"/>
                  <a:gd name="connsiteX2" fmla="*/ 233272 w 1141534"/>
                  <a:gd name="connsiteY2" fmla="*/ 549611 h 557057"/>
                  <a:gd name="connsiteX3" fmla="*/ 881665 w 1141534"/>
                  <a:gd name="connsiteY3" fmla="*/ 508048 h 557057"/>
                  <a:gd name="connsiteX4" fmla="*/ 1097796 w 1141534"/>
                  <a:gd name="connsiteY4" fmla="*/ 383357 h 557057"/>
                  <a:gd name="connsiteX5" fmla="*/ 1131047 w 1141534"/>
                  <a:gd name="connsiteY5" fmla="*/ 133975 h 557057"/>
                  <a:gd name="connsiteX6" fmla="*/ 964792 w 1141534"/>
                  <a:gd name="connsiteY6" fmla="*/ 9284 h 557057"/>
                  <a:gd name="connsiteX7" fmla="*/ 75330 w 1141534"/>
                  <a:gd name="connsiteY7" fmla="*/ 50848 h 55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1534" h="557057">
                    <a:moveTo>
                      <a:pt x="75330" y="50848"/>
                    </a:moveTo>
                    <a:cubicBezTo>
                      <a:pt x="-74299" y="110422"/>
                      <a:pt x="40693" y="283604"/>
                      <a:pt x="67017" y="366731"/>
                    </a:cubicBezTo>
                    <a:cubicBezTo>
                      <a:pt x="93341" y="449858"/>
                      <a:pt x="97497" y="526058"/>
                      <a:pt x="233272" y="549611"/>
                    </a:cubicBezTo>
                    <a:cubicBezTo>
                      <a:pt x="369047" y="573164"/>
                      <a:pt x="737578" y="535757"/>
                      <a:pt x="881665" y="508048"/>
                    </a:cubicBezTo>
                    <a:cubicBezTo>
                      <a:pt x="1025752" y="480339"/>
                      <a:pt x="1056232" y="445702"/>
                      <a:pt x="1097796" y="383357"/>
                    </a:cubicBezTo>
                    <a:cubicBezTo>
                      <a:pt x="1139360" y="321012"/>
                      <a:pt x="1153214" y="196320"/>
                      <a:pt x="1131047" y="133975"/>
                    </a:cubicBezTo>
                    <a:cubicBezTo>
                      <a:pt x="1108880" y="71630"/>
                      <a:pt x="1137974" y="24524"/>
                      <a:pt x="964792" y="9284"/>
                    </a:cubicBezTo>
                    <a:cubicBezTo>
                      <a:pt x="791610" y="-5956"/>
                      <a:pt x="224959" y="-8726"/>
                      <a:pt x="75330" y="50848"/>
                    </a:cubicBezTo>
                    <a:close/>
                  </a:path>
                </a:pathLst>
              </a:custGeom>
              <a:solidFill>
                <a:schemeClr val="bg1">
                  <a:lumMod val="65000"/>
                  <a:lumOff val="35000"/>
                </a:schemeClr>
              </a:solidFill>
              <a:ln w="190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0" name="楕円 9">
                <a:extLst>
                  <a:ext uri="{FF2B5EF4-FFF2-40B4-BE49-F238E27FC236}">
                    <a16:creationId xmlns:a16="http://schemas.microsoft.com/office/drawing/2014/main" id="{F2A33200-1A4C-4D47-B6D3-0D75662437C9}"/>
                  </a:ext>
                </a:extLst>
              </p:cNvPr>
              <p:cNvSpPr/>
              <p:nvPr/>
            </p:nvSpPr>
            <p:spPr>
              <a:xfrm rot="1165481">
                <a:off x="2937349" y="3009303"/>
                <a:ext cx="1221971" cy="85228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lumMod val="85000"/>
                    </a:schemeClr>
                  </a:solidFill>
                </a:endParaRPr>
              </a:p>
            </p:txBody>
          </p:sp>
        </p:grpSp>
        <p:sp>
          <p:nvSpPr>
            <p:cNvPr id="102" name="矢印: 下 101">
              <a:extLst>
                <a:ext uri="{FF2B5EF4-FFF2-40B4-BE49-F238E27FC236}">
                  <a16:creationId xmlns:a16="http://schemas.microsoft.com/office/drawing/2014/main" id="{84177FBA-A93B-4904-96F9-C29E3E399ABB}"/>
                </a:ext>
              </a:extLst>
            </p:cNvPr>
            <p:cNvSpPr/>
            <p:nvPr/>
          </p:nvSpPr>
          <p:spPr>
            <a:xfrm rot="17538294">
              <a:off x="737391" y="2430431"/>
              <a:ext cx="357081" cy="508138"/>
            </a:xfrm>
            <a:prstGeom prst="downArrow">
              <a:avLst/>
            </a:prstGeom>
            <a:solidFill>
              <a:srgbClr val="FFC00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29" name="矢印: 下 128">
              <a:extLst>
                <a:ext uri="{FF2B5EF4-FFF2-40B4-BE49-F238E27FC236}">
                  <a16:creationId xmlns:a16="http://schemas.microsoft.com/office/drawing/2014/main" id="{6EC98141-439B-4D21-AAC9-F6FB10F58294}"/>
                </a:ext>
              </a:extLst>
            </p:cNvPr>
            <p:cNvSpPr/>
            <p:nvPr/>
          </p:nvSpPr>
          <p:spPr>
            <a:xfrm rot="16200000">
              <a:off x="727464" y="2843830"/>
              <a:ext cx="357081" cy="508138"/>
            </a:xfrm>
            <a:prstGeom prst="downArrow">
              <a:avLst/>
            </a:prstGeom>
            <a:solidFill>
              <a:srgbClr val="FFC00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130" name="矢印: 下 129">
              <a:extLst>
                <a:ext uri="{FF2B5EF4-FFF2-40B4-BE49-F238E27FC236}">
                  <a16:creationId xmlns:a16="http://schemas.microsoft.com/office/drawing/2014/main" id="{D748F005-32E6-4F11-8999-7DBB71B5BE84}"/>
                </a:ext>
              </a:extLst>
            </p:cNvPr>
            <p:cNvSpPr/>
            <p:nvPr/>
          </p:nvSpPr>
          <p:spPr>
            <a:xfrm rot="14091507">
              <a:off x="788400" y="3288651"/>
              <a:ext cx="357081" cy="508138"/>
            </a:xfrm>
            <a:prstGeom prst="downArrow">
              <a:avLst/>
            </a:prstGeom>
            <a:solidFill>
              <a:srgbClr val="FFC00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sp>
          <p:nvSpPr>
            <p:cNvPr id="54" name="矢印: 下 53">
              <a:extLst>
                <a:ext uri="{FF2B5EF4-FFF2-40B4-BE49-F238E27FC236}">
                  <a16:creationId xmlns:a16="http://schemas.microsoft.com/office/drawing/2014/main" id="{BE11884D-AD33-4C71-837F-196818E379C3}"/>
                </a:ext>
              </a:extLst>
            </p:cNvPr>
            <p:cNvSpPr/>
            <p:nvPr/>
          </p:nvSpPr>
          <p:spPr>
            <a:xfrm rot="16200000">
              <a:off x="2547725" y="2938701"/>
              <a:ext cx="357081" cy="508138"/>
            </a:xfrm>
            <a:prstGeom prst="downArrow">
              <a:avLst/>
            </a:prstGeom>
            <a:solidFill>
              <a:srgbClr val="FFC000"/>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schemeClr>
                </a:solidFill>
              </a:endParaRPr>
            </a:p>
          </p:txBody>
        </p:sp>
      </p:grpSp>
      <p:sp>
        <p:nvSpPr>
          <p:cNvPr id="131" name="テキスト ボックス 130">
            <a:extLst>
              <a:ext uri="{FF2B5EF4-FFF2-40B4-BE49-F238E27FC236}">
                <a16:creationId xmlns:a16="http://schemas.microsoft.com/office/drawing/2014/main" id="{EA7CAA6F-F296-47AB-B1CC-F57A50339A87}"/>
              </a:ext>
            </a:extLst>
          </p:cNvPr>
          <p:cNvSpPr txBox="1"/>
          <p:nvPr/>
        </p:nvSpPr>
        <p:spPr>
          <a:xfrm>
            <a:off x="389420" y="4058465"/>
            <a:ext cx="1222491" cy="369332"/>
          </a:xfrm>
          <a:prstGeom prst="rect">
            <a:avLst/>
          </a:prstGeom>
          <a:solidFill>
            <a:schemeClr val="bg1"/>
          </a:solidFill>
          <a:ln>
            <a:noFill/>
          </a:ln>
        </p:spPr>
        <p:txBody>
          <a:bodyPr wrap="square" rtlCol="0">
            <a:spAutoFit/>
          </a:bodyPr>
          <a:lstStyle/>
          <a:p>
            <a:r>
              <a:rPr kumimoji="1" lang="ja-JP" altLang="en-US" dirty="0">
                <a:solidFill>
                  <a:schemeClr val="tx1">
                    <a:lumMod val="85000"/>
                  </a:schemeClr>
                </a:solidFill>
                <a:latin typeface="ＭＳ Ｐゴシック" panose="020B0600070205080204" pitchFamily="50" charset="-128"/>
                <a:ea typeface="ＭＳ Ｐゴシック" panose="020B0600070205080204" pitchFamily="50" charset="-128"/>
              </a:rPr>
              <a:t>電気信号</a:t>
            </a:r>
          </a:p>
        </p:txBody>
      </p:sp>
      <p:sp>
        <p:nvSpPr>
          <p:cNvPr id="4" name="テキスト ボックス 3">
            <a:extLst>
              <a:ext uri="{FF2B5EF4-FFF2-40B4-BE49-F238E27FC236}">
                <a16:creationId xmlns:a16="http://schemas.microsoft.com/office/drawing/2014/main" id="{47A96BCE-50DB-4F85-9C4D-B8552960FA89}"/>
              </a:ext>
            </a:extLst>
          </p:cNvPr>
          <p:cNvSpPr txBox="1"/>
          <p:nvPr/>
        </p:nvSpPr>
        <p:spPr>
          <a:xfrm>
            <a:off x="323598" y="2185587"/>
            <a:ext cx="3347683" cy="461665"/>
          </a:xfrm>
          <a:prstGeom prst="rect">
            <a:avLst/>
          </a:prstGeom>
          <a:noFill/>
        </p:spPr>
        <p:txBody>
          <a:bodyPr wrap="square" rtlCol="0">
            <a:spAutoFit/>
          </a:bodyPr>
          <a:lstStyle/>
          <a:p>
            <a:r>
              <a:rPr kumimoji="1" lang="ja-JP" altLang="en-US" sz="2400" dirty="0">
                <a:solidFill>
                  <a:schemeClr val="tx1">
                    <a:lumMod val="85000"/>
                  </a:schemeClr>
                </a:solidFill>
                <a:latin typeface="ＭＳ Ｐゴシック" panose="020B0600070205080204" pitchFamily="50" charset="-128"/>
                <a:ea typeface="ＭＳ Ｐゴシック" panose="020B0600070205080204" pitchFamily="50" charset="-128"/>
              </a:rPr>
              <a:t>ニューロンのモデル化①</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545B6C2C-DD68-4211-8B38-8CD89718CBA8}"/>
                  </a:ext>
                </a:extLst>
              </p:cNvPr>
              <p:cNvSpPr txBox="1"/>
              <p:nvPr/>
            </p:nvSpPr>
            <p:spPr>
              <a:xfrm>
                <a:off x="868290" y="2617478"/>
                <a:ext cx="7596354" cy="1323439"/>
              </a:xfrm>
              <a:prstGeom prst="rect">
                <a:avLst/>
              </a:prstGeom>
              <a:noFill/>
            </p:spPr>
            <p:txBody>
              <a:bodyPr wrap="square" rtlCol="0">
                <a:spAutoFit/>
              </a:bodyPr>
              <a:lstStyle/>
              <a:p>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次のことを仮定する。</a:t>
                </a:r>
                <a:endParaRPr kumimoji="1" lang="en-US" altLang="ja-JP" sz="2000" dirty="0">
                  <a:solidFill>
                    <a:schemeClr val="tx1">
                      <a:lumMod val="85000"/>
                    </a:schemeClr>
                  </a:solidFill>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入力は、前のニューロンからの電気信号の強度とシナプス結合強度との積で与えられる。</a:t>
                </a:r>
                <a:endParaRPr kumimoji="1" lang="en-US" altLang="ja-JP" sz="2000" dirty="0">
                  <a:solidFill>
                    <a:schemeClr val="tx1">
                      <a:lumMod val="85000"/>
                    </a:schemeClr>
                  </a:solidFill>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入力を合計した値が閾値</a:t>
                </a:r>
                <a14:m>
                  <m:oMath xmlns:m="http://schemas.openxmlformats.org/officeDocument/2006/math">
                    <m:r>
                      <a:rPr kumimoji="1" lang="en-US" altLang="ja-JP" sz="2000" b="0" i="1" smtClean="0">
                        <a:solidFill>
                          <a:schemeClr val="tx1">
                            <a:lumMod val="85000"/>
                          </a:schemeClr>
                        </a:solidFill>
                        <a:latin typeface="Cambria Math" panose="02040503050406030204" pitchFamily="18" charset="0"/>
                        <a:ea typeface="ＭＳ Ｐゴシック" panose="020B0600070205080204" pitchFamily="50" charset="-128"/>
                      </a:rPr>
                      <m:t>𝑎</m:t>
                    </m:r>
                  </m:oMath>
                </a14:m>
                <a:r>
                  <a:rPr kumimoji="1" lang="ja-JP" altLang="en-US" sz="2000" dirty="0">
                    <a:solidFill>
                      <a:schemeClr val="tx1">
                        <a:lumMod val="85000"/>
                      </a:schemeClr>
                    </a:solidFill>
                    <a:latin typeface="ＭＳ Ｐゴシック" panose="020B0600070205080204" pitchFamily="50" charset="-128"/>
                    <a:ea typeface="ＭＳ Ｐゴシック" panose="020B0600070205080204" pitchFamily="50" charset="-128"/>
                  </a:rPr>
                  <a:t>より大きければ、出力信号を出す。</a:t>
                </a:r>
              </a:p>
            </p:txBody>
          </p:sp>
        </mc:Choice>
        <mc:Fallback xmlns="">
          <p:sp>
            <p:nvSpPr>
              <p:cNvPr id="12" name="テキスト ボックス 11">
                <a:extLst>
                  <a:ext uri="{FF2B5EF4-FFF2-40B4-BE49-F238E27FC236}">
                    <a16:creationId xmlns:a16="http://schemas.microsoft.com/office/drawing/2014/main" id="{545B6C2C-DD68-4211-8B38-8CD89718CBA8}"/>
                  </a:ext>
                </a:extLst>
              </p:cNvPr>
              <p:cNvSpPr txBox="1">
                <a:spLocks noRot="1" noChangeAspect="1" noMove="1" noResize="1" noEditPoints="1" noAdjustHandles="1" noChangeArrowheads="1" noChangeShapeType="1" noTextEdit="1"/>
              </p:cNvSpPr>
              <p:nvPr/>
            </p:nvSpPr>
            <p:spPr>
              <a:xfrm>
                <a:off x="868290" y="2617478"/>
                <a:ext cx="7596354" cy="1323439"/>
              </a:xfrm>
              <a:prstGeom prst="rect">
                <a:avLst/>
              </a:prstGeom>
              <a:blipFill>
                <a:blip r:embed="rId4"/>
                <a:stretch>
                  <a:fillRect l="-802" t="-2304" b="-6912"/>
                </a:stretch>
              </a:blipFill>
            </p:spPr>
            <p:txBody>
              <a:bodyPr/>
              <a:lstStyle/>
              <a:p>
                <a:r>
                  <a:rPr lang="ja-JP" altLang="en-US">
                    <a:noFill/>
                  </a:rPr>
                  <a:t> </a:t>
                </a:r>
              </a:p>
            </p:txBody>
          </p:sp>
        </mc:Fallback>
      </mc:AlternateContent>
      <p:grpSp>
        <p:nvGrpSpPr>
          <p:cNvPr id="46" name="グループ化 45">
            <a:extLst>
              <a:ext uri="{FF2B5EF4-FFF2-40B4-BE49-F238E27FC236}">
                <a16:creationId xmlns:a16="http://schemas.microsoft.com/office/drawing/2014/main" id="{03E3A7A3-D923-49E0-A2A4-D62D5D234E78}"/>
              </a:ext>
            </a:extLst>
          </p:cNvPr>
          <p:cNvGrpSpPr/>
          <p:nvPr/>
        </p:nvGrpSpPr>
        <p:grpSpPr>
          <a:xfrm>
            <a:off x="4666467" y="4284534"/>
            <a:ext cx="4249237" cy="1887408"/>
            <a:chOff x="47545" y="2645757"/>
            <a:chExt cx="4249237" cy="1887408"/>
          </a:xfrm>
          <a:solidFill>
            <a:schemeClr val="accent2">
              <a:lumMod val="60000"/>
              <a:lumOff val="40000"/>
            </a:schemeClr>
          </a:solidFill>
        </p:grpSpPr>
        <p:sp>
          <p:nvSpPr>
            <p:cNvPr id="47" name="正方形/長方形 46">
              <a:extLst>
                <a:ext uri="{FF2B5EF4-FFF2-40B4-BE49-F238E27FC236}">
                  <a16:creationId xmlns:a16="http://schemas.microsoft.com/office/drawing/2014/main" id="{88D65F87-2277-4ADE-A14B-DE18C4BF83C4}"/>
                </a:ext>
              </a:extLst>
            </p:cNvPr>
            <p:cNvSpPr/>
            <p:nvPr/>
          </p:nvSpPr>
          <p:spPr>
            <a:xfrm>
              <a:off x="47545" y="2645757"/>
              <a:ext cx="4249237" cy="1887408"/>
            </a:xfrm>
            <a:prstGeom prst="rect">
              <a:avLst/>
            </a:prstGeom>
            <a:grp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48" name="テキスト ボックス 47">
              <a:extLst>
                <a:ext uri="{FF2B5EF4-FFF2-40B4-BE49-F238E27FC236}">
                  <a16:creationId xmlns:a16="http://schemas.microsoft.com/office/drawing/2014/main" id="{C52A87A8-D2D8-4EF3-A159-E299A9F0BBFB}"/>
                </a:ext>
              </a:extLst>
            </p:cNvPr>
            <p:cNvSpPr txBox="1"/>
            <p:nvPr/>
          </p:nvSpPr>
          <p:spPr>
            <a:xfrm>
              <a:off x="115685" y="3196348"/>
              <a:ext cx="3637802" cy="369332"/>
            </a:xfrm>
            <a:prstGeom prst="rect">
              <a:avLst/>
            </a:prstGeom>
            <a:grpFill/>
            <a:ln>
              <a:noFill/>
            </a:ln>
          </p:spPr>
          <p:txBody>
            <a:bodyPr wrap="square" rtlCol="0">
              <a:spAutoFit/>
            </a:bodyPr>
            <a:lstStyle/>
            <a:p>
              <a:r>
                <a:rPr kumimoji="1" lang="ja-JP" altLang="en-US" dirty="0">
                  <a:solidFill>
                    <a:schemeClr val="bg1"/>
                  </a:solidFill>
                  <a:latin typeface="ＭＳ Ｐゴシック" panose="020B0600070205080204" pitchFamily="50" charset="-128"/>
                  <a:ea typeface="ＭＳ Ｐゴシック" panose="020B0600070205080204" pitchFamily="50" charset="-128"/>
                </a:rPr>
                <a:t>前のニューロンからの電気信号</a:t>
              </a:r>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F293A367-9A6F-4570-A695-258ECFFB1BBA}"/>
                    </a:ext>
                  </a:extLst>
                </p:cNvPr>
                <p:cNvSpPr txBox="1"/>
                <p:nvPr/>
              </p:nvSpPr>
              <p:spPr>
                <a:xfrm>
                  <a:off x="3985799" y="3204045"/>
                  <a:ext cx="246862" cy="369332"/>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1" i="1" smtClean="0">
                            <a:solidFill>
                              <a:schemeClr val="bg1"/>
                            </a:solidFill>
                            <a:latin typeface="Cambria Math" panose="02040503050406030204" pitchFamily="18" charset="0"/>
                          </a:rPr>
                          <m:t>𝒙</m:t>
                        </m:r>
                      </m:oMath>
                    </m:oMathPara>
                  </a14:m>
                  <a:endParaRPr kumimoji="1" lang="ja-JP" altLang="en-US" sz="2400" b="1" dirty="0">
                    <a:solidFill>
                      <a:schemeClr val="bg1"/>
                    </a:solidFill>
                  </a:endParaRPr>
                </a:p>
              </p:txBody>
            </p:sp>
          </mc:Choice>
          <mc:Fallback xmlns="">
            <p:sp>
              <p:nvSpPr>
                <p:cNvPr id="49" name="テキスト ボックス 48">
                  <a:extLst>
                    <a:ext uri="{FF2B5EF4-FFF2-40B4-BE49-F238E27FC236}">
                      <a16:creationId xmlns:a16="http://schemas.microsoft.com/office/drawing/2014/main" id="{F293A367-9A6F-4570-A695-258ECFFB1BBA}"/>
                    </a:ext>
                  </a:extLst>
                </p:cNvPr>
                <p:cNvSpPr txBox="1">
                  <a:spLocks noRot="1" noChangeAspect="1" noMove="1" noResize="1" noEditPoints="1" noAdjustHandles="1" noChangeArrowheads="1" noChangeShapeType="1" noTextEdit="1"/>
                </p:cNvSpPr>
                <p:nvPr/>
              </p:nvSpPr>
              <p:spPr>
                <a:xfrm>
                  <a:off x="3985799" y="3204045"/>
                  <a:ext cx="246862" cy="369332"/>
                </a:xfrm>
                <a:prstGeom prst="rect">
                  <a:avLst/>
                </a:prstGeom>
                <a:blipFill>
                  <a:blip r:embed="rId5"/>
                  <a:stretch>
                    <a:fillRect l="-17500" r="-20000"/>
                  </a:stretch>
                </a:blipFill>
              </p:spPr>
              <p:txBody>
                <a:bodyPr/>
                <a:lstStyle/>
                <a:p>
                  <a:r>
                    <a:rPr lang="ja-JP" altLang="en-US">
                      <a:noFill/>
                    </a:rPr>
                    <a:t> </a:t>
                  </a:r>
                </a:p>
              </p:txBody>
            </p:sp>
          </mc:Fallback>
        </mc:AlternateContent>
        <p:sp>
          <p:nvSpPr>
            <p:cNvPr id="50" name="テキスト ボックス 49">
              <a:extLst>
                <a:ext uri="{FF2B5EF4-FFF2-40B4-BE49-F238E27FC236}">
                  <a16:creationId xmlns:a16="http://schemas.microsoft.com/office/drawing/2014/main" id="{22CBC25B-AE03-4CE4-A5E6-B6DDB97DC4C5}"/>
                </a:ext>
              </a:extLst>
            </p:cNvPr>
            <p:cNvSpPr txBox="1"/>
            <p:nvPr/>
          </p:nvSpPr>
          <p:spPr>
            <a:xfrm>
              <a:off x="1593145" y="3596458"/>
              <a:ext cx="2139448" cy="369332"/>
            </a:xfrm>
            <a:prstGeom prst="rect">
              <a:avLst/>
            </a:prstGeom>
            <a:grpFill/>
            <a:ln>
              <a:noFill/>
            </a:ln>
          </p:spPr>
          <p:txBody>
            <a:bodyPr wrap="square" rtlCol="0">
              <a:spAutoFit/>
            </a:bodyPr>
            <a:lstStyle/>
            <a:p>
              <a:r>
                <a:rPr kumimoji="1" lang="ja-JP" altLang="en-US" dirty="0">
                  <a:solidFill>
                    <a:schemeClr val="bg1"/>
                  </a:solidFill>
                  <a:latin typeface="ＭＳ Ｐゴシック" panose="020B0600070205080204" pitchFamily="50" charset="-128"/>
                  <a:ea typeface="ＭＳ Ｐゴシック" panose="020B0600070205080204" pitchFamily="50" charset="-128"/>
                </a:rPr>
                <a:t>シナプス結合強度</a:t>
              </a:r>
            </a:p>
          </p:txBody>
        </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B94087EA-DAC4-4641-832D-3C340B8639C0}"/>
                    </a:ext>
                  </a:extLst>
                </p:cNvPr>
                <p:cNvSpPr txBox="1"/>
                <p:nvPr/>
              </p:nvSpPr>
              <p:spPr>
                <a:xfrm>
                  <a:off x="3962649" y="3619544"/>
                  <a:ext cx="310983" cy="369332"/>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1" i="1" smtClean="0">
                            <a:solidFill>
                              <a:schemeClr val="bg1"/>
                            </a:solidFill>
                            <a:latin typeface="Cambria Math" panose="02040503050406030204" pitchFamily="18" charset="0"/>
                          </a:rPr>
                          <m:t>𝒘</m:t>
                        </m:r>
                      </m:oMath>
                    </m:oMathPara>
                  </a14:m>
                  <a:endParaRPr kumimoji="1" lang="ja-JP" altLang="en-US" sz="2400" b="1" dirty="0">
                    <a:solidFill>
                      <a:schemeClr val="bg1"/>
                    </a:solidFill>
                  </a:endParaRPr>
                </a:p>
              </p:txBody>
            </p:sp>
          </mc:Choice>
          <mc:Fallback xmlns="">
            <p:sp>
              <p:nvSpPr>
                <p:cNvPr id="51" name="テキスト ボックス 50">
                  <a:extLst>
                    <a:ext uri="{FF2B5EF4-FFF2-40B4-BE49-F238E27FC236}">
                      <a16:creationId xmlns:a16="http://schemas.microsoft.com/office/drawing/2014/main" id="{B94087EA-DAC4-4641-832D-3C340B8639C0}"/>
                    </a:ext>
                  </a:extLst>
                </p:cNvPr>
                <p:cNvSpPr txBox="1">
                  <a:spLocks noRot="1" noChangeAspect="1" noMove="1" noResize="1" noEditPoints="1" noAdjustHandles="1" noChangeArrowheads="1" noChangeShapeType="1" noTextEdit="1"/>
                </p:cNvSpPr>
                <p:nvPr/>
              </p:nvSpPr>
              <p:spPr>
                <a:xfrm>
                  <a:off x="3962649" y="3619544"/>
                  <a:ext cx="310983" cy="369332"/>
                </a:xfrm>
                <a:prstGeom prst="rect">
                  <a:avLst/>
                </a:prstGeom>
                <a:blipFill>
                  <a:blip r:embed="rId6"/>
                  <a:stretch>
                    <a:fillRect l="-13725" r="-13725"/>
                  </a:stretch>
                </a:blipFill>
              </p:spPr>
              <p:txBody>
                <a:bodyPr/>
                <a:lstStyle/>
                <a:p>
                  <a:r>
                    <a:rPr lang="ja-JP" altLang="en-US">
                      <a:noFill/>
                    </a:rPr>
                    <a:t> </a:t>
                  </a:r>
                </a:p>
              </p:txBody>
            </p:sp>
          </mc:Fallback>
        </mc:AlternateContent>
        <p:sp>
          <p:nvSpPr>
            <p:cNvPr id="53" name="テキスト ボックス 52">
              <a:extLst>
                <a:ext uri="{FF2B5EF4-FFF2-40B4-BE49-F238E27FC236}">
                  <a16:creationId xmlns:a16="http://schemas.microsoft.com/office/drawing/2014/main" id="{2D8CC6B7-2F64-441A-A136-96A3CB874EB3}"/>
                </a:ext>
              </a:extLst>
            </p:cNvPr>
            <p:cNvSpPr txBox="1"/>
            <p:nvPr/>
          </p:nvSpPr>
          <p:spPr>
            <a:xfrm>
              <a:off x="877513" y="3966502"/>
              <a:ext cx="2855080" cy="369332"/>
            </a:xfrm>
            <a:prstGeom prst="rect">
              <a:avLst/>
            </a:prstGeom>
            <a:grpFill/>
            <a:ln>
              <a:noFill/>
            </a:ln>
          </p:spPr>
          <p:txBody>
            <a:bodyPr wrap="square" rtlCol="0">
              <a:spAutoFit/>
            </a:bodyPr>
            <a:lstStyle/>
            <a:p>
              <a:r>
                <a:rPr kumimoji="1" lang="ja-JP" altLang="en-US" dirty="0">
                  <a:solidFill>
                    <a:schemeClr val="bg1"/>
                  </a:solidFill>
                  <a:latin typeface="ＭＳ Ｐゴシック" panose="020B0600070205080204" pitchFamily="50" charset="-128"/>
                  <a:ea typeface="ＭＳ Ｐゴシック" panose="020B0600070205080204" pitchFamily="50" charset="-128"/>
                </a:rPr>
                <a:t>次のニューロンへの出力</a:t>
              </a:r>
            </a:p>
          </p:txBody>
        </p: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26AC5D46-676A-4F5C-ABFC-98DC1DD6D9D8}"/>
                    </a:ext>
                  </a:extLst>
                </p:cNvPr>
                <p:cNvSpPr txBox="1"/>
                <p:nvPr/>
              </p:nvSpPr>
              <p:spPr>
                <a:xfrm>
                  <a:off x="3985799" y="4050431"/>
                  <a:ext cx="245708" cy="369332"/>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bg1"/>
                            </a:solidFill>
                            <a:latin typeface="Cambria Math" panose="02040503050406030204" pitchFamily="18" charset="0"/>
                          </a:rPr>
                          <m:t>𝑦</m:t>
                        </m:r>
                      </m:oMath>
                    </m:oMathPara>
                  </a14:m>
                  <a:endParaRPr kumimoji="1" lang="ja-JP" altLang="en-US" sz="2400" dirty="0">
                    <a:solidFill>
                      <a:schemeClr val="bg1"/>
                    </a:solidFill>
                  </a:endParaRPr>
                </a:p>
              </p:txBody>
            </p:sp>
          </mc:Choice>
          <mc:Fallback xmlns="">
            <p:sp>
              <p:nvSpPr>
                <p:cNvPr id="56" name="テキスト ボックス 55">
                  <a:extLst>
                    <a:ext uri="{FF2B5EF4-FFF2-40B4-BE49-F238E27FC236}">
                      <a16:creationId xmlns:a16="http://schemas.microsoft.com/office/drawing/2014/main" id="{26AC5D46-676A-4F5C-ABFC-98DC1DD6D9D8}"/>
                    </a:ext>
                  </a:extLst>
                </p:cNvPr>
                <p:cNvSpPr txBox="1">
                  <a:spLocks noRot="1" noChangeAspect="1" noMove="1" noResize="1" noEditPoints="1" noAdjustHandles="1" noChangeArrowheads="1" noChangeShapeType="1" noTextEdit="1"/>
                </p:cNvSpPr>
                <p:nvPr/>
              </p:nvSpPr>
              <p:spPr>
                <a:xfrm>
                  <a:off x="3985799" y="4050431"/>
                  <a:ext cx="245708" cy="369332"/>
                </a:xfrm>
                <a:prstGeom prst="rect">
                  <a:avLst/>
                </a:prstGeom>
                <a:blipFill>
                  <a:blip r:embed="rId7"/>
                  <a:stretch>
                    <a:fillRect l="-30000" r="-30000" b="-24590"/>
                  </a:stretch>
                </a:blipFill>
              </p:spPr>
              <p:txBody>
                <a:bodyPr/>
                <a:lstStyle/>
                <a:p>
                  <a:r>
                    <a:rPr lang="ja-JP" altLang="en-US">
                      <a:noFill/>
                    </a:rPr>
                    <a:t> </a:t>
                  </a:r>
                </a:p>
              </p:txBody>
            </p:sp>
          </mc:Fallback>
        </mc:AlternateContent>
        <p:sp>
          <p:nvSpPr>
            <p:cNvPr id="57" name="矢印: 右 56">
              <a:extLst>
                <a:ext uri="{FF2B5EF4-FFF2-40B4-BE49-F238E27FC236}">
                  <a16:creationId xmlns:a16="http://schemas.microsoft.com/office/drawing/2014/main" id="{D5513E56-CDDB-4099-BF36-EC391B72C8ED}"/>
                </a:ext>
              </a:extLst>
            </p:cNvPr>
            <p:cNvSpPr/>
            <p:nvPr/>
          </p:nvSpPr>
          <p:spPr>
            <a:xfrm>
              <a:off x="3532509" y="3680091"/>
              <a:ext cx="388114" cy="246221"/>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58" name="テキスト ボックス 57">
              <a:extLst>
                <a:ext uri="{FF2B5EF4-FFF2-40B4-BE49-F238E27FC236}">
                  <a16:creationId xmlns:a16="http://schemas.microsoft.com/office/drawing/2014/main" id="{ABF3FF57-812A-43E5-B287-A557407F0339}"/>
                </a:ext>
              </a:extLst>
            </p:cNvPr>
            <p:cNvSpPr txBox="1"/>
            <p:nvPr/>
          </p:nvSpPr>
          <p:spPr>
            <a:xfrm>
              <a:off x="47545" y="2675710"/>
              <a:ext cx="2168680" cy="400110"/>
            </a:xfrm>
            <a:prstGeom prst="rect">
              <a:avLst/>
            </a:prstGeom>
            <a:grpFill/>
          </p:spPr>
          <p:txBody>
            <a:bodyPr wrap="square" rtlCol="0">
              <a:spAutoFit/>
            </a:bodyPr>
            <a:lstStyle/>
            <a:p>
              <a:r>
                <a:rPr kumimoji="1" lang="ja-JP" altLang="en-US" sz="2000" b="1" dirty="0">
                  <a:solidFill>
                    <a:schemeClr val="bg1"/>
                  </a:solidFill>
                  <a:latin typeface="ＭＳ Ｐゴシック" panose="020B0600070205080204" pitchFamily="50" charset="-128"/>
                  <a:ea typeface="ＭＳ Ｐゴシック" panose="020B0600070205080204" pitchFamily="50" charset="-128"/>
                </a:rPr>
                <a:t>パラメータの対応</a:t>
              </a:r>
            </a:p>
          </p:txBody>
        </p:sp>
      </p:grpSp>
      <p:sp>
        <p:nvSpPr>
          <p:cNvPr id="13" name="正方形/長方形 12">
            <a:extLst>
              <a:ext uri="{FF2B5EF4-FFF2-40B4-BE49-F238E27FC236}">
                <a16:creationId xmlns:a16="http://schemas.microsoft.com/office/drawing/2014/main" id="{B617350B-98A7-43CC-86E5-26B63036EA7D}"/>
              </a:ext>
            </a:extLst>
          </p:cNvPr>
          <p:cNvSpPr/>
          <p:nvPr/>
        </p:nvSpPr>
        <p:spPr>
          <a:xfrm>
            <a:off x="1815606" y="-10991"/>
            <a:ext cx="5512788" cy="61061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600" dirty="0">
                <a:solidFill>
                  <a:schemeClr val="bg1"/>
                </a:solidFill>
                <a:latin typeface="ＭＳ Ｐゴシック" panose="020B0600070205080204" pitchFamily="50" charset="-128"/>
                <a:ea typeface="ＭＳ Ｐゴシック" panose="020B0600070205080204" pitchFamily="50" charset="-128"/>
              </a:rPr>
              <a:t>5.3. </a:t>
            </a:r>
            <a:r>
              <a:rPr kumimoji="1" lang="ja-JP" altLang="en-US" sz="3600" dirty="0">
                <a:solidFill>
                  <a:schemeClr val="bg1"/>
                </a:solidFill>
                <a:latin typeface="ＭＳ Ｐゴシック" panose="020B0600070205080204" pitchFamily="50" charset="-128"/>
                <a:ea typeface="ＭＳ Ｐゴシック" panose="020B0600070205080204" pitchFamily="50" charset="-128"/>
              </a:rPr>
              <a:t>ニューラルネットワーク</a:t>
            </a:r>
          </a:p>
        </p:txBody>
      </p:sp>
    </p:spTree>
    <p:extLst>
      <p:ext uri="{BB962C8B-B14F-4D97-AF65-F5344CB8AC3E}">
        <p14:creationId xmlns:p14="http://schemas.microsoft.com/office/powerpoint/2010/main" val="2413883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FEA19CFE-84E2-4730-A92A-4E0915521BE5}"/>
              </a:ext>
            </a:extLst>
          </p:cNvPr>
          <p:cNvPicPr>
            <a:picLocks noChangeAspect="1"/>
          </p:cNvPicPr>
          <p:nvPr/>
        </p:nvPicPr>
        <p:blipFill>
          <a:blip r:embed="rId3"/>
          <a:stretch>
            <a:fillRect/>
          </a:stretch>
        </p:blipFill>
        <p:spPr>
          <a:xfrm>
            <a:off x="4388891" y="2143094"/>
            <a:ext cx="4182879" cy="3563458"/>
          </a:xfrm>
          <a:prstGeom prst="rect">
            <a:avLst/>
          </a:prstGeom>
        </p:spPr>
      </p:pic>
      <p:grpSp>
        <p:nvGrpSpPr>
          <p:cNvPr id="29" name="グループ化 28">
            <a:extLst>
              <a:ext uri="{FF2B5EF4-FFF2-40B4-BE49-F238E27FC236}">
                <a16:creationId xmlns:a16="http://schemas.microsoft.com/office/drawing/2014/main" id="{F4453E88-FD91-492B-9E15-6D5056CE4965}"/>
              </a:ext>
            </a:extLst>
          </p:cNvPr>
          <p:cNvGrpSpPr/>
          <p:nvPr/>
        </p:nvGrpSpPr>
        <p:grpSpPr>
          <a:xfrm>
            <a:off x="40939" y="2161390"/>
            <a:ext cx="4249237" cy="1887408"/>
            <a:chOff x="47545" y="2645757"/>
            <a:chExt cx="4249237" cy="1887408"/>
          </a:xfrm>
          <a:solidFill>
            <a:schemeClr val="accent2">
              <a:lumMod val="60000"/>
              <a:lumOff val="40000"/>
            </a:schemeClr>
          </a:solidFill>
        </p:grpSpPr>
        <p:sp>
          <p:nvSpPr>
            <p:cNvPr id="43" name="正方形/長方形 42">
              <a:extLst>
                <a:ext uri="{FF2B5EF4-FFF2-40B4-BE49-F238E27FC236}">
                  <a16:creationId xmlns:a16="http://schemas.microsoft.com/office/drawing/2014/main" id="{25A1FD23-93CF-41B1-8C38-70D7816247B9}"/>
                </a:ext>
              </a:extLst>
            </p:cNvPr>
            <p:cNvSpPr/>
            <p:nvPr/>
          </p:nvSpPr>
          <p:spPr>
            <a:xfrm>
              <a:off x="47545" y="2645757"/>
              <a:ext cx="4249237" cy="1887408"/>
            </a:xfrm>
            <a:prstGeom prst="rect">
              <a:avLst/>
            </a:prstGeom>
            <a:grp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18" name="テキスト ボックス 17">
              <a:extLst>
                <a:ext uri="{FF2B5EF4-FFF2-40B4-BE49-F238E27FC236}">
                  <a16:creationId xmlns:a16="http://schemas.microsoft.com/office/drawing/2014/main" id="{7C267107-7DB2-439B-874E-C7530412042E}"/>
                </a:ext>
              </a:extLst>
            </p:cNvPr>
            <p:cNvSpPr txBox="1"/>
            <p:nvPr/>
          </p:nvSpPr>
          <p:spPr>
            <a:xfrm>
              <a:off x="115685" y="3196348"/>
              <a:ext cx="3637802" cy="369332"/>
            </a:xfrm>
            <a:prstGeom prst="rect">
              <a:avLst/>
            </a:prstGeom>
            <a:grpFill/>
            <a:ln>
              <a:noFill/>
            </a:ln>
          </p:spPr>
          <p:txBody>
            <a:bodyPr wrap="square" rtlCol="0">
              <a:spAutoFit/>
            </a:bodyPr>
            <a:lstStyle/>
            <a:p>
              <a:r>
                <a:rPr kumimoji="1" lang="ja-JP" altLang="en-US" dirty="0">
                  <a:solidFill>
                    <a:sysClr val="windowText" lastClr="000000"/>
                  </a:solidFill>
                  <a:latin typeface="ＭＳ Ｐゴシック" panose="020B0600070205080204" pitchFamily="50" charset="-128"/>
                  <a:ea typeface="ＭＳ Ｐゴシック" panose="020B0600070205080204" pitchFamily="50" charset="-128"/>
                </a:rPr>
                <a:t>前のニューロンからの電気信号</a:t>
              </a:r>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789F10A4-94B0-4A0F-84DF-DDE86D4A11E8}"/>
                    </a:ext>
                  </a:extLst>
                </p:cNvPr>
                <p:cNvSpPr txBox="1"/>
                <p:nvPr/>
              </p:nvSpPr>
              <p:spPr>
                <a:xfrm>
                  <a:off x="3985799" y="3204045"/>
                  <a:ext cx="246862" cy="369332"/>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1" i="1" smtClean="0">
                            <a:solidFill>
                              <a:sysClr val="windowText" lastClr="000000"/>
                            </a:solidFill>
                            <a:latin typeface="Cambria Math" panose="02040503050406030204" pitchFamily="18" charset="0"/>
                          </a:rPr>
                          <m:t>𝒙</m:t>
                        </m:r>
                      </m:oMath>
                    </m:oMathPara>
                  </a14:m>
                  <a:endParaRPr kumimoji="1" lang="ja-JP" altLang="en-US" sz="2400" b="1" dirty="0">
                    <a:solidFill>
                      <a:sysClr val="windowText" lastClr="000000"/>
                    </a:solidFill>
                  </a:endParaRPr>
                </a:p>
              </p:txBody>
            </p:sp>
          </mc:Choice>
          <mc:Fallback xmlns="">
            <p:sp>
              <p:nvSpPr>
                <p:cNvPr id="21" name="テキスト ボックス 20">
                  <a:extLst>
                    <a:ext uri="{FF2B5EF4-FFF2-40B4-BE49-F238E27FC236}">
                      <a16:creationId xmlns:a16="http://schemas.microsoft.com/office/drawing/2014/main" id="{789F10A4-94B0-4A0F-84DF-DDE86D4A11E8}"/>
                    </a:ext>
                  </a:extLst>
                </p:cNvPr>
                <p:cNvSpPr txBox="1">
                  <a:spLocks noRot="1" noChangeAspect="1" noMove="1" noResize="1" noEditPoints="1" noAdjustHandles="1" noChangeArrowheads="1" noChangeShapeType="1" noTextEdit="1"/>
                </p:cNvSpPr>
                <p:nvPr/>
              </p:nvSpPr>
              <p:spPr>
                <a:xfrm>
                  <a:off x="3985799" y="3204045"/>
                  <a:ext cx="246862" cy="369332"/>
                </a:xfrm>
                <a:prstGeom prst="rect">
                  <a:avLst/>
                </a:prstGeom>
                <a:blipFill>
                  <a:blip r:embed="rId4"/>
                  <a:stretch>
                    <a:fillRect l="-17500" r="-20000"/>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9783FCED-E4A5-48C7-AECF-0D9E90942FE3}"/>
                </a:ext>
              </a:extLst>
            </p:cNvPr>
            <p:cNvSpPr txBox="1"/>
            <p:nvPr/>
          </p:nvSpPr>
          <p:spPr>
            <a:xfrm>
              <a:off x="1593145" y="3596458"/>
              <a:ext cx="2139448" cy="369332"/>
            </a:xfrm>
            <a:prstGeom prst="rect">
              <a:avLst/>
            </a:prstGeom>
            <a:grpFill/>
            <a:ln>
              <a:noFill/>
            </a:ln>
          </p:spPr>
          <p:txBody>
            <a:bodyPr wrap="square" rtlCol="0">
              <a:spAutoFit/>
            </a:bodyPr>
            <a:lstStyle/>
            <a:p>
              <a:r>
                <a:rPr kumimoji="1" lang="ja-JP" altLang="en-US" dirty="0">
                  <a:solidFill>
                    <a:sysClr val="windowText" lastClr="000000"/>
                  </a:solidFill>
                  <a:latin typeface="ＭＳ Ｐゴシック" panose="020B0600070205080204" pitchFamily="50" charset="-128"/>
                  <a:ea typeface="ＭＳ Ｐゴシック" panose="020B0600070205080204" pitchFamily="50" charset="-128"/>
                </a:rPr>
                <a:t>シナプス結合強度</a:t>
              </a:r>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7A90FCBB-95F7-46E2-833B-B969B8490A36}"/>
                    </a:ext>
                  </a:extLst>
                </p:cNvPr>
                <p:cNvSpPr txBox="1"/>
                <p:nvPr/>
              </p:nvSpPr>
              <p:spPr>
                <a:xfrm>
                  <a:off x="3960399" y="3619544"/>
                  <a:ext cx="310983" cy="369332"/>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1" i="1" smtClean="0">
                            <a:solidFill>
                              <a:sysClr val="windowText" lastClr="000000"/>
                            </a:solidFill>
                            <a:latin typeface="Cambria Math" panose="02040503050406030204" pitchFamily="18" charset="0"/>
                          </a:rPr>
                          <m:t>𝒘</m:t>
                        </m:r>
                      </m:oMath>
                    </m:oMathPara>
                  </a14:m>
                  <a:endParaRPr kumimoji="1" lang="ja-JP" altLang="en-US" sz="2400" b="1" dirty="0">
                    <a:solidFill>
                      <a:sysClr val="windowText" lastClr="000000"/>
                    </a:solidFill>
                  </a:endParaRPr>
                </a:p>
              </p:txBody>
            </p:sp>
          </mc:Choice>
          <mc:Fallback xmlns="">
            <p:sp>
              <p:nvSpPr>
                <p:cNvPr id="23" name="テキスト ボックス 22">
                  <a:extLst>
                    <a:ext uri="{FF2B5EF4-FFF2-40B4-BE49-F238E27FC236}">
                      <a16:creationId xmlns:a16="http://schemas.microsoft.com/office/drawing/2014/main" id="{7A90FCBB-95F7-46E2-833B-B969B8490A36}"/>
                    </a:ext>
                  </a:extLst>
                </p:cNvPr>
                <p:cNvSpPr txBox="1">
                  <a:spLocks noRot="1" noChangeAspect="1" noMove="1" noResize="1" noEditPoints="1" noAdjustHandles="1" noChangeArrowheads="1" noChangeShapeType="1" noTextEdit="1"/>
                </p:cNvSpPr>
                <p:nvPr/>
              </p:nvSpPr>
              <p:spPr>
                <a:xfrm>
                  <a:off x="3960399" y="3619544"/>
                  <a:ext cx="310983" cy="369332"/>
                </a:xfrm>
                <a:prstGeom prst="rect">
                  <a:avLst/>
                </a:prstGeom>
                <a:blipFill>
                  <a:blip r:embed="rId5"/>
                  <a:stretch>
                    <a:fillRect l="-13725" r="-13725"/>
                  </a:stretch>
                </a:blipFill>
              </p:spPr>
              <p:txBody>
                <a:bodyPr/>
                <a:lstStyle/>
                <a:p>
                  <a:r>
                    <a:rPr lang="ja-JP" altLang="en-US">
                      <a:noFill/>
                    </a:rPr>
                    <a:t> </a:t>
                  </a:r>
                </a:p>
              </p:txBody>
            </p:sp>
          </mc:Fallback>
        </mc:AlternateContent>
        <p:sp>
          <p:nvSpPr>
            <p:cNvPr id="24" name="テキスト ボックス 23">
              <a:extLst>
                <a:ext uri="{FF2B5EF4-FFF2-40B4-BE49-F238E27FC236}">
                  <a16:creationId xmlns:a16="http://schemas.microsoft.com/office/drawing/2014/main" id="{EC61AC60-74A8-4100-860E-296146332748}"/>
                </a:ext>
              </a:extLst>
            </p:cNvPr>
            <p:cNvSpPr txBox="1"/>
            <p:nvPr/>
          </p:nvSpPr>
          <p:spPr>
            <a:xfrm>
              <a:off x="877513" y="3966502"/>
              <a:ext cx="2855080" cy="369332"/>
            </a:xfrm>
            <a:prstGeom prst="rect">
              <a:avLst/>
            </a:prstGeom>
            <a:grpFill/>
            <a:ln>
              <a:noFill/>
            </a:ln>
          </p:spPr>
          <p:txBody>
            <a:bodyPr wrap="square" rtlCol="0">
              <a:spAutoFit/>
            </a:bodyPr>
            <a:lstStyle/>
            <a:p>
              <a:r>
                <a:rPr kumimoji="1" lang="ja-JP" altLang="en-US" dirty="0">
                  <a:solidFill>
                    <a:sysClr val="windowText" lastClr="000000"/>
                  </a:solidFill>
                  <a:latin typeface="ＭＳ Ｐゴシック" panose="020B0600070205080204" pitchFamily="50" charset="-128"/>
                  <a:ea typeface="ＭＳ Ｐゴシック" panose="020B0600070205080204" pitchFamily="50" charset="-128"/>
                </a:rPr>
                <a:t>次のニューロンへの出力</a:t>
              </a:r>
            </a:p>
          </p:txBody>
        </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6947D8A6-463A-4704-82DF-76C41EEB5182}"/>
                    </a:ext>
                  </a:extLst>
                </p:cNvPr>
                <p:cNvSpPr txBox="1"/>
                <p:nvPr/>
              </p:nvSpPr>
              <p:spPr>
                <a:xfrm>
                  <a:off x="3985799" y="4050431"/>
                  <a:ext cx="245708" cy="369332"/>
                </a:xfrm>
                <a:prstGeom prst="rect">
                  <a:avLst/>
                </a:prstGeom>
                <a:grp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ysClr val="windowText" lastClr="000000"/>
                            </a:solidFill>
                            <a:latin typeface="Cambria Math" panose="02040503050406030204" pitchFamily="18" charset="0"/>
                          </a:rPr>
                          <m:t>𝑦</m:t>
                        </m:r>
                      </m:oMath>
                    </m:oMathPara>
                  </a14:m>
                  <a:endParaRPr kumimoji="1" lang="ja-JP" altLang="en-US" sz="2400" dirty="0">
                    <a:solidFill>
                      <a:sysClr val="windowText" lastClr="000000"/>
                    </a:solidFill>
                  </a:endParaRPr>
                </a:p>
              </p:txBody>
            </p:sp>
          </mc:Choice>
          <mc:Fallback xmlns="">
            <p:sp>
              <p:nvSpPr>
                <p:cNvPr id="26" name="テキスト ボックス 25">
                  <a:extLst>
                    <a:ext uri="{FF2B5EF4-FFF2-40B4-BE49-F238E27FC236}">
                      <a16:creationId xmlns:a16="http://schemas.microsoft.com/office/drawing/2014/main" id="{6947D8A6-463A-4704-82DF-76C41EEB5182}"/>
                    </a:ext>
                  </a:extLst>
                </p:cNvPr>
                <p:cNvSpPr txBox="1">
                  <a:spLocks noRot="1" noChangeAspect="1" noMove="1" noResize="1" noEditPoints="1" noAdjustHandles="1" noChangeArrowheads="1" noChangeShapeType="1" noTextEdit="1"/>
                </p:cNvSpPr>
                <p:nvPr/>
              </p:nvSpPr>
              <p:spPr>
                <a:xfrm>
                  <a:off x="3985799" y="4050431"/>
                  <a:ext cx="245708" cy="369332"/>
                </a:xfrm>
                <a:prstGeom prst="rect">
                  <a:avLst/>
                </a:prstGeom>
                <a:blipFill>
                  <a:blip r:embed="rId6"/>
                  <a:stretch>
                    <a:fillRect l="-30000" r="-30000" b="-24590"/>
                  </a:stretch>
                </a:blipFill>
              </p:spPr>
              <p:txBody>
                <a:bodyPr/>
                <a:lstStyle/>
                <a:p>
                  <a:r>
                    <a:rPr lang="ja-JP" altLang="en-US">
                      <a:noFill/>
                    </a:rPr>
                    <a:t> </a:t>
                  </a:r>
                </a:p>
              </p:txBody>
            </p:sp>
          </mc:Fallback>
        </mc:AlternateContent>
        <p:sp>
          <p:nvSpPr>
            <p:cNvPr id="39" name="矢印: 右 38">
              <a:extLst>
                <a:ext uri="{FF2B5EF4-FFF2-40B4-BE49-F238E27FC236}">
                  <a16:creationId xmlns:a16="http://schemas.microsoft.com/office/drawing/2014/main" id="{6A31769F-B5F3-43D7-BBFF-6D6235C6C30F}"/>
                </a:ext>
              </a:extLst>
            </p:cNvPr>
            <p:cNvSpPr/>
            <p:nvPr/>
          </p:nvSpPr>
          <p:spPr>
            <a:xfrm>
              <a:off x="3532509" y="3680091"/>
              <a:ext cx="388114" cy="246221"/>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45" name="テキスト ボックス 44">
              <a:extLst>
                <a:ext uri="{FF2B5EF4-FFF2-40B4-BE49-F238E27FC236}">
                  <a16:creationId xmlns:a16="http://schemas.microsoft.com/office/drawing/2014/main" id="{ED7A32A3-F3D7-4AF2-957F-B769EE4BF8E2}"/>
                </a:ext>
              </a:extLst>
            </p:cNvPr>
            <p:cNvSpPr txBox="1"/>
            <p:nvPr/>
          </p:nvSpPr>
          <p:spPr>
            <a:xfrm>
              <a:off x="72945" y="2675710"/>
              <a:ext cx="2168680" cy="400110"/>
            </a:xfrm>
            <a:prstGeom prst="rect">
              <a:avLst/>
            </a:prstGeom>
            <a:grpFill/>
          </p:spPr>
          <p:txBody>
            <a:bodyPr wrap="square" rtlCol="0">
              <a:spAutoFit/>
            </a:bodyPr>
            <a:lstStyle/>
            <a:p>
              <a:r>
                <a:rPr kumimoji="1" lang="ja-JP" altLang="en-US" sz="2000" b="1" dirty="0">
                  <a:solidFill>
                    <a:sysClr val="windowText" lastClr="000000"/>
                  </a:solidFill>
                  <a:latin typeface="ＭＳ Ｐゴシック" panose="020B0600070205080204" pitchFamily="50" charset="-128"/>
                  <a:ea typeface="ＭＳ Ｐゴシック" panose="020B0600070205080204" pitchFamily="50" charset="-128"/>
                </a:rPr>
                <a:t>パラメータの対応</a:t>
              </a:r>
            </a:p>
          </p:txBody>
        </p:sp>
      </p:gr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545B6C2C-DD68-4211-8B38-8CD89718CBA8}"/>
                  </a:ext>
                </a:extLst>
              </p:cNvPr>
              <p:cNvSpPr txBox="1"/>
              <p:nvPr/>
            </p:nvSpPr>
            <p:spPr>
              <a:xfrm>
                <a:off x="988240" y="683897"/>
                <a:ext cx="7596354" cy="1323439"/>
              </a:xfrm>
              <a:prstGeom prst="rect">
                <a:avLst/>
              </a:prstGeom>
              <a:noFill/>
            </p:spPr>
            <p:txBody>
              <a:bodyPr wrap="square" rtlCol="0">
                <a:spAutoFit/>
              </a:bodyPr>
              <a:lstStyle/>
              <a:p>
                <a:r>
                  <a:rPr kumimoji="1" lang="ja-JP" altLang="en-US" sz="2000" dirty="0">
                    <a:latin typeface="ＭＳ Ｐゴシック" panose="020B0600070205080204" pitchFamily="50" charset="-128"/>
                    <a:ea typeface="ＭＳ Ｐゴシック" panose="020B0600070205080204" pitchFamily="50" charset="-128"/>
                  </a:rPr>
                  <a:t>次のことを仮定する。</a:t>
                </a:r>
                <a:endParaRPr kumimoji="1" lang="en-US" altLang="ja-JP" sz="2000" dirty="0">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kumimoji="1" lang="ja-JP" altLang="en-US" sz="2000" dirty="0">
                    <a:latin typeface="ＭＳ Ｐゴシック" panose="020B0600070205080204" pitchFamily="50" charset="-128"/>
                    <a:ea typeface="ＭＳ Ｐゴシック" panose="020B0600070205080204" pitchFamily="50" charset="-128"/>
                  </a:rPr>
                  <a:t>入力は、前のニューロンからの電気信号の強度とシナプス結合強度との積で与えられる。</a:t>
                </a:r>
                <a:endParaRPr kumimoji="1" lang="en-US" altLang="ja-JP" sz="2000" dirty="0">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kumimoji="1" lang="ja-JP" altLang="en-US" sz="2000" dirty="0">
                    <a:latin typeface="ＭＳ Ｐゴシック" panose="020B0600070205080204" pitchFamily="50" charset="-128"/>
                    <a:ea typeface="ＭＳ Ｐゴシック" panose="020B0600070205080204" pitchFamily="50" charset="-128"/>
                  </a:rPr>
                  <a:t>入力を合計した値が閾値</a:t>
                </a:r>
                <a14:m>
                  <m:oMath xmlns:m="http://schemas.openxmlformats.org/officeDocument/2006/math">
                    <m:r>
                      <a:rPr kumimoji="1" lang="en-US" altLang="ja-JP" sz="2000" b="0" i="1" smtClean="0">
                        <a:latin typeface="Cambria Math" panose="02040503050406030204" pitchFamily="18" charset="0"/>
                        <a:ea typeface="ＭＳ Ｐゴシック" panose="020B0600070205080204" pitchFamily="50" charset="-128"/>
                      </a:rPr>
                      <m:t>𝑎</m:t>
                    </m:r>
                  </m:oMath>
                </a14:m>
                <a:r>
                  <a:rPr kumimoji="1" lang="ja-JP" altLang="en-US" sz="2000" dirty="0">
                    <a:latin typeface="ＭＳ Ｐゴシック" panose="020B0600070205080204" pitchFamily="50" charset="-128"/>
                    <a:ea typeface="ＭＳ Ｐゴシック" panose="020B0600070205080204" pitchFamily="50" charset="-128"/>
                  </a:rPr>
                  <a:t>より大きければ、出力信号を出す。</a:t>
                </a:r>
              </a:p>
            </p:txBody>
          </p:sp>
        </mc:Choice>
        <mc:Fallback xmlns="">
          <p:sp>
            <p:nvSpPr>
              <p:cNvPr id="12" name="テキスト ボックス 11">
                <a:extLst>
                  <a:ext uri="{FF2B5EF4-FFF2-40B4-BE49-F238E27FC236}">
                    <a16:creationId xmlns:a16="http://schemas.microsoft.com/office/drawing/2014/main" id="{545B6C2C-DD68-4211-8B38-8CD89718CBA8}"/>
                  </a:ext>
                </a:extLst>
              </p:cNvPr>
              <p:cNvSpPr txBox="1">
                <a:spLocks noRot="1" noChangeAspect="1" noMove="1" noResize="1" noEditPoints="1" noAdjustHandles="1" noChangeArrowheads="1" noChangeShapeType="1" noTextEdit="1"/>
              </p:cNvSpPr>
              <p:nvPr/>
            </p:nvSpPr>
            <p:spPr>
              <a:xfrm>
                <a:off x="988240" y="683897"/>
                <a:ext cx="7596354" cy="1323439"/>
              </a:xfrm>
              <a:prstGeom prst="rect">
                <a:avLst/>
              </a:prstGeom>
              <a:blipFill>
                <a:blip r:embed="rId7"/>
                <a:stretch>
                  <a:fillRect l="-803" t="-2304" b="-6912"/>
                </a:stretch>
              </a:blipFill>
            </p:spPr>
            <p:txBody>
              <a:bodyPr/>
              <a:lstStyle/>
              <a:p>
                <a:r>
                  <a:rPr lang="ja-JP" altLang="en-US">
                    <a:noFill/>
                  </a:rPr>
                  <a:t> </a:t>
                </a:r>
              </a:p>
            </p:txBody>
          </p:sp>
        </mc:Fallback>
      </mc:AlternateContent>
      <p:sp>
        <p:nvSpPr>
          <p:cNvPr id="13" name="テキスト ボックス 12">
            <a:extLst>
              <a:ext uri="{FF2B5EF4-FFF2-40B4-BE49-F238E27FC236}">
                <a16:creationId xmlns:a16="http://schemas.microsoft.com/office/drawing/2014/main" id="{81CC19A2-081B-4652-B7B7-E2C5DB12223A}"/>
              </a:ext>
            </a:extLst>
          </p:cNvPr>
          <p:cNvSpPr txBox="1"/>
          <p:nvPr/>
        </p:nvSpPr>
        <p:spPr>
          <a:xfrm>
            <a:off x="6075829" y="6019444"/>
            <a:ext cx="2636654" cy="369332"/>
          </a:xfrm>
          <a:prstGeom prst="rect">
            <a:avLst/>
          </a:prstGeom>
          <a:noFill/>
        </p:spPr>
        <p:txBody>
          <a:bodyPr wrap="square" rtlCol="0">
            <a:spAutoFit/>
          </a:bodyPr>
          <a:lstStyle/>
          <a:p>
            <a:r>
              <a:rPr kumimoji="1" lang="ja-JP" altLang="en-US" dirty="0">
                <a:latin typeface="ＭＳ Ｐゴシック" panose="020B0600070205080204" pitchFamily="50" charset="-128"/>
                <a:ea typeface="ＭＳ Ｐゴシック" panose="020B0600070205080204" pitchFamily="50" charset="-128"/>
              </a:rPr>
              <a:t>ニューロンの数理モデル</a:t>
            </a:r>
          </a:p>
        </p:txBody>
      </p:sp>
      <p:sp>
        <p:nvSpPr>
          <p:cNvPr id="14" name="テキスト ボックス 13">
            <a:extLst>
              <a:ext uri="{FF2B5EF4-FFF2-40B4-BE49-F238E27FC236}">
                <a16:creationId xmlns:a16="http://schemas.microsoft.com/office/drawing/2014/main" id="{E006959A-5A0E-4307-9F74-F4811D7EAD89}"/>
              </a:ext>
            </a:extLst>
          </p:cNvPr>
          <p:cNvSpPr txBox="1"/>
          <p:nvPr/>
        </p:nvSpPr>
        <p:spPr>
          <a:xfrm>
            <a:off x="5198779" y="2166086"/>
            <a:ext cx="697627"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入力</a:t>
            </a: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34D77F10-A37F-4EB5-92BC-A1E48CB96740}"/>
                  </a:ext>
                </a:extLst>
              </p:cNvPr>
              <p:cNvSpPr txBox="1"/>
              <p:nvPr/>
            </p:nvSpPr>
            <p:spPr>
              <a:xfrm>
                <a:off x="6933752" y="5706552"/>
                <a:ext cx="763863" cy="276999"/>
              </a:xfrm>
              <a:prstGeom prst="rect">
                <a:avLst/>
              </a:prstGeom>
              <a:noFill/>
            </p:spPr>
            <p:txBody>
              <a:bodyPr wrap="none" lIns="0" tIns="0" rIns="0" bIns="0" rtlCol="0">
                <a:spAutoFit/>
              </a:bodyPr>
              <a:lstStyle/>
              <a:p>
                <a14:m>
                  <m:oMath xmlns:m="http://schemas.openxmlformats.org/officeDocument/2006/math">
                    <m:r>
                      <a:rPr kumimoji="1" lang="en-US" altLang="ja-JP" b="0" i="1" smtClean="0">
                        <a:latin typeface="Cambria Math" panose="02040503050406030204" pitchFamily="18" charset="0"/>
                      </a:rPr>
                      <m:t>𝑎</m:t>
                    </m:r>
                  </m:oMath>
                </a14:m>
                <a:r>
                  <a:rPr kumimoji="1" lang="ja-JP" altLang="en-US" dirty="0"/>
                  <a:t> </a:t>
                </a:r>
                <a:r>
                  <a:rPr kumimoji="1" lang="en-US" altLang="ja-JP" dirty="0"/>
                  <a:t>: </a:t>
                </a:r>
                <a:r>
                  <a:rPr kumimoji="1" lang="ja-JP" altLang="en-US" dirty="0"/>
                  <a:t>閾値</a:t>
                </a:r>
              </a:p>
            </p:txBody>
          </p:sp>
        </mc:Choice>
        <mc:Fallback xmlns="">
          <p:sp>
            <p:nvSpPr>
              <p:cNvPr id="16" name="テキスト ボックス 15">
                <a:extLst>
                  <a:ext uri="{FF2B5EF4-FFF2-40B4-BE49-F238E27FC236}">
                    <a16:creationId xmlns:a16="http://schemas.microsoft.com/office/drawing/2014/main" id="{34D77F10-A37F-4EB5-92BC-A1E48CB96740}"/>
                  </a:ext>
                </a:extLst>
              </p:cNvPr>
              <p:cNvSpPr txBox="1">
                <a:spLocks noRot="1" noChangeAspect="1" noMove="1" noResize="1" noEditPoints="1" noAdjustHandles="1" noChangeArrowheads="1" noChangeShapeType="1" noTextEdit="1"/>
              </p:cNvSpPr>
              <p:nvPr/>
            </p:nvSpPr>
            <p:spPr>
              <a:xfrm>
                <a:off x="6933752" y="5706552"/>
                <a:ext cx="763863" cy="276999"/>
              </a:xfrm>
              <a:prstGeom prst="rect">
                <a:avLst/>
              </a:prstGeom>
              <a:blipFill>
                <a:blip r:embed="rId8"/>
                <a:stretch>
                  <a:fillRect l="-7937" t="-28261" r="-18254" b="-52174"/>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36EF16FF-F905-4A52-80FB-07FA59F2EC7D}"/>
              </a:ext>
            </a:extLst>
          </p:cNvPr>
          <p:cNvSpPr txBox="1"/>
          <p:nvPr/>
        </p:nvSpPr>
        <p:spPr>
          <a:xfrm>
            <a:off x="5908381" y="2490312"/>
            <a:ext cx="697627"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重み</a:t>
            </a:r>
          </a:p>
        </p:txBody>
      </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E7D1B06D-1A49-4DB0-855E-5FEB8AF09A2C}"/>
                  </a:ext>
                </a:extLst>
              </p:cNvPr>
              <p:cNvSpPr txBox="1"/>
              <p:nvPr/>
            </p:nvSpPr>
            <p:spPr>
              <a:xfrm>
                <a:off x="6683074" y="4838609"/>
                <a:ext cx="1265218" cy="7564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m:t>
                      </m:r>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𝑛</m:t>
                          </m:r>
                        </m:sup>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𝑤</m:t>
                              </m:r>
                            </m:e>
                            <m:sub>
                              <m:r>
                                <a:rPr kumimoji="1" lang="en-US" altLang="ja-JP" b="0" i="1" smtClean="0">
                                  <a:latin typeface="Cambria Math" panose="02040503050406030204" pitchFamily="18" charset="0"/>
                                </a:rPr>
                                <m:t>𝑖</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e>
                      </m:nary>
                    </m:oMath>
                  </m:oMathPara>
                </a14:m>
                <a:endParaRPr kumimoji="1" lang="ja-JP" altLang="en-US" dirty="0"/>
              </a:p>
            </p:txBody>
          </p:sp>
        </mc:Choice>
        <mc:Fallback xmlns="">
          <p:sp>
            <p:nvSpPr>
              <p:cNvPr id="20" name="テキスト ボックス 19">
                <a:extLst>
                  <a:ext uri="{FF2B5EF4-FFF2-40B4-BE49-F238E27FC236}">
                    <a16:creationId xmlns:a16="http://schemas.microsoft.com/office/drawing/2014/main" id="{E7D1B06D-1A49-4DB0-855E-5FEB8AF09A2C}"/>
                  </a:ext>
                </a:extLst>
              </p:cNvPr>
              <p:cNvSpPr txBox="1">
                <a:spLocks noRot="1" noChangeAspect="1" noMove="1" noResize="1" noEditPoints="1" noAdjustHandles="1" noChangeArrowheads="1" noChangeShapeType="1" noTextEdit="1"/>
              </p:cNvSpPr>
              <p:nvPr/>
            </p:nvSpPr>
            <p:spPr>
              <a:xfrm>
                <a:off x="6683074" y="4838609"/>
                <a:ext cx="1265218" cy="756426"/>
              </a:xfrm>
              <a:prstGeom prst="rect">
                <a:avLst/>
              </a:prstGeom>
              <a:blipFill>
                <a:blip r:embed="rId9"/>
                <a:stretch>
                  <a:fillRect/>
                </a:stretch>
              </a:blipFill>
            </p:spPr>
            <p:txBody>
              <a:bodyPr/>
              <a:lstStyle/>
              <a:p>
                <a:r>
                  <a:rPr lang="ja-JP" altLang="en-US">
                    <a:noFill/>
                  </a:rPr>
                  <a:t> </a:t>
                </a:r>
              </a:p>
            </p:txBody>
          </p:sp>
        </mc:Fallback>
      </mc:AlternateContent>
      <p:grpSp>
        <p:nvGrpSpPr>
          <p:cNvPr id="6" name="グループ化 5">
            <a:extLst>
              <a:ext uri="{FF2B5EF4-FFF2-40B4-BE49-F238E27FC236}">
                <a16:creationId xmlns:a16="http://schemas.microsoft.com/office/drawing/2014/main" id="{4B2B1A43-920C-49D9-83BC-644C2C74F223}"/>
              </a:ext>
            </a:extLst>
          </p:cNvPr>
          <p:cNvGrpSpPr/>
          <p:nvPr/>
        </p:nvGrpSpPr>
        <p:grpSpPr>
          <a:xfrm>
            <a:off x="6817488" y="2717688"/>
            <a:ext cx="2141740" cy="1875076"/>
            <a:chOff x="6677788" y="2717688"/>
            <a:chExt cx="2141740" cy="1875076"/>
          </a:xfrm>
        </p:grpSpPr>
        <p:sp>
          <p:nvSpPr>
            <p:cNvPr id="15" name="テキスト ボックス 14">
              <a:extLst>
                <a:ext uri="{FF2B5EF4-FFF2-40B4-BE49-F238E27FC236}">
                  <a16:creationId xmlns:a16="http://schemas.microsoft.com/office/drawing/2014/main" id="{2853557A-20FB-4D29-A673-51009BE84A05}"/>
                </a:ext>
              </a:extLst>
            </p:cNvPr>
            <p:cNvSpPr txBox="1"/>
            <p:nvPr/>
          </p:nvSpPr>
          <p:spPr>
            <a:xfrm>
              <a:off x="7891352" y="2717688"/>
              <a:ext cx="697627"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出力</a:t>
              </a:r>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AE2E55B1-DC1C-4A1A-A70D-4AA24A2ED53B}"/>
                    </a:ext>
                  </a:extLst>
                </p:cNvPr>
                <p:cNvSpPr txBox="1"/>
                <p:nvPr/>
              </p:nvSpPr>
              <p:spPr>
                <a:xfrm>
                  <a:off x="6806028" y="3266691"/>
                  <a:ext cx="1885260" cy="400110"/>
                </a:xfrm>
                <a:prstGeom prst="rect">
                  <a:avLst/>
                </a:prstGeom>
                <a:noFill/>
              </p:spPr>
              <p:txBody>
                <a:bodyPr wrap="none" rtlCol="0">
                  <a:spAutoFit/>
                </a:bodyPr>
                <a:lstStyle/>
                <a:p>
                  <a:r>
                    <a:rPr lang="ja-JP" altLang="en-US" sz="2000" dirty="0"/>
                    <a:t>発火</a:t>
                  </a:r>
                  <a14:m>
                    <m:oMath xmlns:m="http://schemas.openxmlformats.org/officeDocument/2006/math">
                      <m:r>
                        <a:rPr lang="en-US" altLang="ja-JP" sz="2000" b="0" i="0" smtClean="0">
                          <a:latin typeface="Cambria Math" panose="02040503050406030204" pitchFamily="18" charset="0"/>
                        </a:rPr>
                        <m:t>  1  </m:t>
                      </m:r>
                      <m:d>
                        <m:dPr>
                          <m:ctrlPr>
                            <a:rPr lang="en-US" altLang="ja-JP" sz="2000" i="1" smtClean="0">
                              <a:latin typeface="Cambria Math" panose="02040503050406030204" pitchFamily="18" charset="0"/>
                            </a:rPr>
                          </m:ctrlPr>
                        </m:dPr>
                        <m:e>
                          <m:r>
                            <a:rPr lang="en-US" altLang="ja-JP" sz="2000" b="0" i="1" smtClean="0">
                              <a:latin typeface="Cambria Math" panose="02040503050406030204" pitchFamily="18" charset="0"/>
                            </a:rPr>
                            <m:t>𝑠</m:t>
                          </m:r>
                          <m:r>
                            <a:rPr lang="en-US" altLang="ja-JP" sz="2000" b="0" i="1" smtClean="0">
                              <a:latin typeface="Cambria Math" panose="02040503050406030204" pitchFamily="18" charset="0"/>
                            </a:rPr>
                            <m:t>&gt;</m:t>
                          </m:r>
                          <m:r>
                            <a:rPr lang="en-US" altLang="ja-JP" sz="2000" b="0" i="1" smtClean="0">
                              <a:latin typeface="Cambria Math" panose="02040503050406030204" pitchFamily="18" charset="0"/>
                            </a:rPr>
                            <m:t>𝑎</m:t>
                          </m:r>
                        </m:e>
                      </m:d>
                    </m:oMath>
                  </a14:m>
                  <a:endParaRPr kumimoji="1" lang="ja-JP" altLang="en-US" sz="2000" dirty="0"/>
                </a:p>
              </p:txBody>
            </p:sp>
          </mc:Choice>
          <mc:Fallback xmlns="">
            <p:sp>
              <p:nvSpPr>
                <p:cNvPr id="25" name="テキスト ボックス 24">
                  <a:extLst>
                    <a:ext uri="{FF2B5EF4-FFF2-40B4-BE49-F238E27FC236}">
                      <a16:creationId xmlns:a16="http://schemas.microsoft.com/office/drawing/2014/main" id="{AE2E55B1-DC1C-4A1A-A70D-4AA24A2ED53B}"/>
                    </a:ext>
                  </a:extLst>
                </p:cNvPr>
                <p:cNvSpPr txBox="1">
                  <a:spLocks noRot="1" noChangeAspect="1" noMove="1" noResize="1" noEditPoints="1" noAdjustHandles="1" noChangeArrowheads="1" noChangeShapeType="1" noTextEdit="1"/>
                </p:cNvSpPr>
                <p:nvPr/>
              </p:nvSpPr>
              <p:spPr>
                <a:xfrm>
                  <a:off x="6806028" y="3266691"/>
                  <a:ext cx="1885260" cy="400110"/>
                </a:xfrm>
                <a:prstGeom prst="rect">
                  <a:avLst/>
                </a:prstGeom>
                <a:blipFill>
                  <a:blip r:embed="rId10"/>
                  <a:stretch>
                    <a:fillRect l="-3226" t="-7576" b="-2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318941F7-191F-482C-8CFF-BCAADF89B86F}"/>
                    </a:ext>
                  </a:extLst>
                </p:cNvPr>
                <p:cNvSpPr txBox="1"/>
                <p:nvPr/>
              </p:nvSpPr>
              <p:spPr>
                <a:xfrm>
                  <a:off x="6677788" y="4192654"/>
                  <a:ext cx="2141740" cy="400110"/>
                </a:xfrm>
                <a:prstGeom prst="rect">
                  <a:avLst/>
                </a:prstGeom>
                <a:noFill/>
              </p:spPr>
              <p:txBody>
                <a:bodyPr wrap="none" rtlCol="0">
                  <a:spAutoFit/>
                </a:bodyPr>
                <a:lstStyle/>
                <a:p>
                  <a:r>
                    <a:rPr lang="ja-JP" altLang="en-US" sz="2000" dirty="0"/>
                    <a:t>非発火</a:t>
                  </a:r>
                  <a14:m>
                    <m:oMath xmlns:m="http://schemas.openxmlformats.org/officeDocument/2006/math">
                      <m:r>
                        <a:rPr lang="en-US" altLang="ja-JP" sz="2000" b="0" i="0" smtClean="0">
                          <a:latin typeface="Cambria Math" panose="02040503050406030204" pitchFamily="18" charset="0"/>
                        </a:rPr>
                        <m:t>  0  </m:t>
                      </m:r>
                      <m:d>
                        <m:dPr>
                          <m:ctrlPr>
                            <a:rPr lang="en-US" altLang="ja-JP" sz="2000" i="1" smtClean="0">
                              <a:latin typeface="Cambria Math" panose="02040503050406030204" pitchFamily="18" charset="0"/>
                            </a:rPr>
                          </m:ctrlPr>
                        </m:dPr>
                        <m:e>
                          <m:r>
                            <a:rPr lang="en-US" altLang="ja-JP" sz="2000" b="0" i="1" smtClean="0">
                              <a:latin typeface="Cambria Math" panose="02040503050406030204" pitchFamily="18" charset="0"/>
                            </a:rPr>
                            <m:t>𝑠</m:t>
                          </m:r>
                          <m:r>
                            <a:rPr lang="en-US" altLang="ja-JP" sz="2000" i="1">
                              <a:latin typeface="Cambria Math" panose="02040503050406030204" pitchFamily="18" charset="0"/>
                              <a:ea typeface="Cambria Math" panose="02040503050406030204" pitchFamily="18" charset="0"/>
                            </a:rPr>
                            <m:t>≤</m:t>
                          </m:r>
                          <m:r>
                            <a:rPr lang="en-US" altLang="ja-JP" sz="2000" b="0" i="1" smtClean="0">
                              <a:latin typeface="Cambria Math" panose="02040503050406030204" pitchFamily="18" charset="0"/>
                            </a:rPr>
                            <m:t>𝑎</m:t>
                          </m:r>
                        </m:e>
                      </m:d>
                    </m:oMath>
                  </a14:m>
                  <a:endParaRPr kumimoji="1" lang="ja-JP" altLang="en-US" sz="2000" dirty="0"/>
                </a:p>
              </p:txBody>
            </p:sp>
          </mc:Choice>
          <mc:Fallback xmlns="">
            <p:sp>
              <p:nvSpPr>
                <p:cNvPr id="27" name="テキスト ボックス 26">
                  <a:extLst>
                    <a:ext uri="{FF2B5EF4-FFF2-40B4-BE49-F238E27FC236}">
                      <a16:creationId xmlns:a16="http://schemas.microsoft.com/office/drawing/2014/main" id="{318941F7-191F-482C-8CFF-BCAADF89B86F}"/>
                    </a:ext>
                  </a:extLst>
                </p:cNvPr>
                <p:cNvSpPr txBox="1">
                  <a:spLocks noRot="1" noChangeAspect="1" noMove="1" noResize="1" noEditPoints="1" noAdjustHandles="1" noChangeArrowheads="1" noChangeShapeType="1" noTextEdit="1"/>
                </p:cNvSpPr>
                <p:nvPr/>
              </p:nvSpPr>
              <p:spPr>
                <a:xfrm>
                  <a:off x="6677788" y="4192654"/>
                  <a:ext cx="2141740" cy="400110"/>
                </a:xfrm>
                <a:prstGeom prst="rect">
                  <a:avLst/>
                </a:prstGeom>
                <a:blipFill>
                  <a:blip r:embed="rId11"/>
                  <a:stretch>
                    <a:fillRect l="-2841" t="-7692" b="-29231"/>
                  </a:stretch>
                </a:blipFill>
              </p:spPr>
              <p:txBody>
                <a:bodyPr/>
                <a:lstStyle/>
                <a:p>
                  <a:r>
                    <a:rPr lang="ja-JP" altLang="en-US">
                      <a:noFill/>
                    </a:rPr>
                    <a:t> </a:t>
                  </a:r>
                </a:p>
              </p:txBody>
            </p:sp>
          </mc:Fallback>
        </mc:AlternateContent>
      </p:grpSp>
      <p:sp>
        <p:nvSpPr>
          <p:cNvPr id="53" name="テキスト ボックス 52">
            <a:extLst>
              <a:ext uri="{FF2B5EF4-FFF2-40B4-BE49-F238E27FC236}">
                <a16:creationId xmlns:a16="http://schemas.microsoft.com/office/drawing/2014/main" id="{7A47C639-40A9-49FF-86E6-D584899CFA4B}"/>
              </a:ext>
            </a:extLst>
          </p:cNvPr>
          <p:cNvSpPr txBox="1"/>
          <p:nvPr/>
        </p:nvSpPr>
        <p:spPr>
          <a:xfrm>
            <a:off x="75666" y="4102000"/>
            <a:ext cx="4214510" cy="369332"/>
          </a:xfrm>
          <a:prstGeom prst="rect">
            <a:avLst/>
          </a:prstGeom>
          <a:noFill/>
        </p:spPr>
        <p:txBody>
          <a:bodyPr wrap="square">
            <a:spAutoFit/>
          </a:bodyPr>
          <a:lstStyle/>
          <a:p>
            <a:r>
              <a:rPr kumimoji="1" lang="ja-JP" altLang="en-US" dirty="0">
                <a:latin typeface="ＭＳ Ｐゴシック" panose="020B0600070205080204" pitchFamily="50" charset="-128"/>
                <a:ea typeface="ＭＳ Ｐゴシック" panose="020B0600070205080204" pitchFamily="50" charset="-128"/>
              </a:rPr>
              <a:t>まず、すべての入力値の合計を計算する。</a:t>
            </a:r>
            <a:endParaRPr kumimoji="1" lang="en-US" altLang="ja-JP" sz="1800" dirty="0">
              <a:latin typeface="ＭＳ Ｐゴシック" panose="020B0600070205080204" pitchFamily="50" charset="-128"/>
              <a:ea typeface="ＭＳ Ｐゴシック" panose="020B0600070205080204" pitchFamily="50" charset="-128"/>
            </a:endParaRP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5F1F3A80-3E67-4361-BA89-24CCF67E1B04}"/>
                  </a:ext>
                </a:extLst>
              </p:cNvPr>
              <p:cNvSpPr txBox="1"/>
              <p:nvPr/>
            </p:nvSpPr>
            <p:spPr>
              <a:xfrm>
                <a:off x="1543784" y="4449620"/>
                <a:ext cx="1243546" cy="7564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𝑠</m:t>
                      </m:r>
                      <m:r>
                        <a:rPr kumimoji="1" lang="en-US" altLang="ja-JP" b="0" i="1" smtClean="0">
                          <a:latin typeface="Cambria Math" panose="02040503050406030204" pitchFamily="18" charset="0"/>
                        </a:rPr>
                        <m:t>=</m:t>
                      </m:r>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𝑛</m:t>
                          </m:r>
                        </m:sup>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𝑤</m:t>
                              </m:r>
                            </m:e>
                            <m:sub>
                              <m:r>
                                <a:rPr kumimoji="1" lang="en-US" altLang="ja-JP" b="0" i="1" smtClean="0">
                                  <a:latin typeface="Cambria Math" panose="02040503050406030204" pitchFamily="18" charset="0"/>
                                </a:rPr>
                                <m:t>𝑖</m:t>
                              </m:r>
                            </m:sub>
                          </m:sSub>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𝑖</m:t>
                              </m:r>
                            </m:sub>
                          </m:sSub>
                        </m:e>
                      </m:nary>
                    </m:oMath>
                  </m:oMathPara>
                </a14:m>
                <a:endParaRPr kumimoji="1" lang="ja-JP" altLang="en-US" dirty="0"/>
              </a:p>
            </p:txBody>
          </p:sp>
        </mc:Choice>
        <mc:Fallback xmlns="">
          <p:sp>
            <p:nvSpPr>
              <p:cNvPr id="32" name="テキスト ボックス 31">
                <a:extLst>
                  <a:ext uri="{FF2B5EF4-FFF2-40B4-BE49-F238E27FC236}">
                    <a16:creationId xmlns:a16="http://schemas.microsoft.com/office/drawing/2014/main" id="{5F1F3A80-3E67-4361-BA89-24CCF67E1B04}"/>
                  </a:ext>
                </a:extLst>
              </p:cNvPr>
              <p:cNvSpPr txBox="1">
                <a:spLocks noRot="1" noChangeAspect="1" noMove="1" noResize="1" noEditPoints="1" noAdjustHandles="1" noChangeArrowheads="1" noChangeShapeType="1" noTextEdit="1"/>
              </p:cNvSpPr>
              <p:nvPr/>
            </p:nvSpPr>
            <p:spPr>
              <a:xfrm>
                <a:off x="1543784" y="4449620"/>
                <a:ext cx="1243546" cy="756426"/>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15C1AD7E-FB01-49C6-8FAB-19ED2B906EE4}"/>
                  </a:ext>
                </a:extLst>
              </p:cNvPr>
              <p:cNvSpPr txBox="1"/>
              <p:nvPr/>
            </p:nvSpPr>
            <p:spPr>
              <a:xfrm>
                <a:off x="1446385" y="5895179"/>
                <a:ext cx="1323567"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d>
                        <m:dPr>
                          <m:begChr m:val="{"/>
                          <m:endChr m:val=""/>
                          <m:ctrlPr>
                            <a:rPr kumimoji="1" lang="en-US" altLang="ja-JP" i="1" smtClean="0">
                              <a:latin typeface="Cambria Math" panose="02040503050406030204" pitchFamily="18" charset="0"/>
                            </a:rPr>
                          </m:ctrlPr>
                        </m:dPr>
                        <m:e>
                          <m:eqArr>
                            <m:eqArrPr>
                              <m:ctrlPr>
                                <a:rPr kumimoji="1" lang="en-US" altLang="ja-JP" i="1" smtClean="0">
                                  <a:latin typeface="Cambria Math" panose="02040503050406030204" pitchFamily="18" charset="0"/>
                                </a:rPr>
                              </m:ctrlPr>
                            </m:eqArrPr>
                            <m:e>
                              <m:r>
                                <a:rPr kumimoji="1" lang="en-US" altLang="ja-JP" b="0" i="1" smtClean="0">
                                  <a:latin typeface="Cambria Math" panose="02040503050406030204" pitchFamily="18" charset="0"/>
                                </a:rPr>
                                <m:t>1      </m:t>
                              </m:r>
                              <m:r>
                                <a:rPr kumimoji="1" lang="en-US" altLang="ja-JP" b="0" i="1" smtClean="0">
                                  <a:latin typeface="Cambria Math" panose="02040503050406030204" pitchFamily="18" charset="0"/>
                                </a:rPr>
                                <m:t>𝑠</m:t>
                              </m:r>
                              <m:r>
                                <a:rPr kumimoji="1" lang="en-US" altLang="ja-JP" i="1" smtClean="0">
                                  <a:latin typeface="Cambria Math" panose="02040503050406030204" pitchFamily="18" charset="0"/>
                                  <a:ea typeface="Cambria Math" panose="02040503050406030204" pitchFamily="18" charset="0"/>
                                </a:rPr>
                                <m:t>&gt;</m:t>
                              </m:r>
                              <m:r>
                                <a:rPr kumimoji="1" lang="en-US" altLang="ja-JP" b="0" i="1" smtClean="0">
                                  <a:latin typeface="Cambria Math" panose="02040503050406030204" pitchFamily="18" charset="0"/>
                                  <a:ea typeface="Cambria Math" panose="02040503050406030204" pitchFamily="18" charset="0"/>
                                </a:rPr>
                                <m:t>𝑎</m:t>
                              </m:r>
                            </m:e>
                            <m:e>
                              <m:r>
                                <a:rPr kumimoji="1" lang="en-US" altLang="ja-JP" b="0" i="1" smtClean="0">
                                  <a:latin typeface="Cambria Math" panose="02040503050406030204" pitchFamily="18" charset="0"/>
                                </a:rPr>
                                <m:t>0      </m:t>
                              </m:r>
                              <m:r>
                                <a:rPr kumimoji="1" lang="en-US" altLang="ja-JP" b="0" i="1" smtClean="0">
                                  <a:latin typeface="Cambria Math" panose="02040503050406030204" pitchFamily="18" charset="0"/>
                                </a:rPr>
                                <m:t>𝑠</m:t>
                              </m:r>
                              <m:r>
                                <a:rPr kumimoji="1" lang="en-US" altLang="ja-JP"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𝑎</m:t>
                              </m:r>
                            </m:e>
                          </m:eqArr>
                        </m:e>
                      </m:d>
                    </m:oMath>
                  </m:oMathPara>
                </a14:m>
                <a:endParaRPr kumimoji="1" lang="ja-JP" altLang="en-US" dirty="0"/>
              </a:p>
            </p:txBody>
          </p:sp>
        </mc:Choice>
        <mc:Fallback xmlns="">
          <p:sp>
            <p:nvSpPr>
              <p:cNvPr id="34" name="テキスト ボックス 33">
                <a:extLst>
                  <a:ext uri="{FF2B5EF4-FFF2-40B4-BE49-F238E27FC236}">
                    <a16:creationId xmlns:a16="http://schemas.microsoft.com/office/drawing/2014/main" id="{15C1AD7E-FB01-49C6-8FAB-19ED2B906EE4}"/>
                  </a:ext>
                </a:extLst>
              </p:cNvPr>
              <p:cNvSpPr txBox="1">
                <a:spLocks noRot="1" noChangeAspect="1" noMove="1" noResize="1" noEditPoints="1" noAdjustHandles="1" noChangeArrowheads="1" noChangeShapeType="1" noTextEdit="1"/>
              </p:cNvSpPr>
              <p:nvPr/>
            </p:nvSpPr>
            <p:spPr>
              <a:xfrm>
                <a:off x="1446385" y="5895179"/>
                <a:ext cx="1323567" cy="617861"/>
              </a:xfrm>
              <a:prstGeom prst="rect">
                <a:avLst/>
              </a:prstGeom>
              <a:blipFill>
                <a:blip r:embed="rId13"/>
                <a:stretch>
                  <a:fillRect b="-9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B58990E3-7177-43DE-99FF-D20DD3C3FB7B}"/>
                  </a:ext>
                </a:extLst>
              </p:cNvPr>
              <p:cNvSpPr txBox="1"/>
              <p:nvPr/>
            </p:nvSpPr>
            <p:spPr>
              <a:xfrm>
                <a:off x="75666" y="5198720"/>
                <a:ext cx="4214510" cy="646331"/>
              </a:xfrm>
              <a:prstGeom prst="rect">
                <a:avLst/>
              </a:prstGeom>
              <a:noFill/>
            </p:spPr>
            <p:txBody>
              <a:bodyPr wrap="square">
                <a:spAutoFit/>
              </a:bodyPr>
              <a:lstStyle/>
              <a:p>
                <a:r>
                  <a:rPr kumimoji="1" lang="ja-JP" altLang="en-US" dirty="0">
                    <a:latin typeface="ＭＳ Ｐゴシック" panose="020B0600070205080204" pitchFamily="50" charset="-128"/>
                    <a:ea typeface="ＭＳ Ｐゴシック" panose="020B0600070205080204" pitchFamily="50" charset="-128"/>
                  </a:rPr>
                  <a:t>この値が、ある定数</a:t>
                </a:r>
                <a14:m>
                  <m:oMath xmlns:m="http://schemas.openxmlformats.org/officeDocument/2006/math">
                    <m:r>
                      <a:rPr kumimoji="1" lang="en-US" altLang="ja-JP" b="0" i="1" smtClean="0">
                        <a:latin typeface="Cambria Math" panose="02040503050406030204" pitchFamily="18" charset="0"/>
                        <a:ea typeface="ＭＳ Ｐゴシック" panose="020B0600070205080204" pitchFamily="50" charset="-128"/>
                      </a:rPr>
                      <m:t>𝑎</m:t>
                    </m:r>
                  </m:oMath>
                </a14:m>
                <a:r>
                  <a:rPr kumimoji="1" lang="ja-JP" altLang="en-US" sz="1800" dirty="0">
                    <a:latin typeface="ＭＳ Ｐゴシック" panose="020B0600070205080204" pitchFamily="50" charset="-128"/>
                    <a:ea typeface="ＭＳ Ｐゴシック" panose="020B0600070205080204" pitchFamily="50" charset="-128"/>
                  </a:rPr>
                  <a:t>より大きければ</a:t>
                </a:r>
                <a:r>
                  <a:rPr kumimoji="1" lang="en-US" altLang="ja-JP" sz="1800" dirty="0">
                    <a:latin typeface="ＭＳ Ｐゴシック" panose="020B0600070205080204" pitchFamily="50" charset="-128"/>
                    <a:ea typeface="ＭＳ Ｐゴシック" panose="020B0600070205080204" pitchFamily="50" charset="-128"/>
                  </a:rPr>
                  <a:t>1</a:t>
                </a:r>
                <a:r>
                  <a:rPr kumimoji="1" lang="ja-JP" altLang="en-US" sz="1800" dirty="0">
                    <a:latin typeface="ＭＳ Ｐゴシック" panose="020B0600070205080204" pitchFamily="50" charset="-128"/>
                    <a:ea typeface="ＭＳ Ｐゴシック" panose="020B0600070205080204" pitchFamily="50" charset="-128"/>
                  </a:rPr>
                  <a:t>を、それ以下であれば</a:t>
                </a:r>
                <a:r>
                  <a:rPr kumimoji="1" lang="en-US" altLang="ja-JP" sz="1800" dirty="0">
                    <a:latin typeface="ＭＳ Ｐゴシック" panose="020B0600070205080204" pitchFamily="50" charset="-128"/>
                    <a:ea typeface="ＭＳ Ｐゴシック" panose="020B0600070205080204" pitchFamily="50" charset="-128"/>
                  </a:rPr>
                  <a:t>0</a:t>
                </a:r>
                <a:r>
                  <a:rPr kumimoji="1" lang="ja-JP" altLang="en-US" sz="1800" dirty="0">
                    <a:latin typeface="ＭＳ Ｐゴシック" panose="020B0600070205080204" pitchFamily="50" charset="-128"/>
                    <a:ea typeface="ＭＳ Ｐゴシック" panose="020B0600070205080204" pitchFamily="50" charset="-128"/>
                  </a:rPr>
                  <a:t>を出力する。</a:t>
                </a:r>
                <a:endParaRPr kumimoji="1" lang="en-US" altLang="ja-JP" sz="1800" dirty="0">
                  <a:latin typeface="ＭＳ Ｐゴシック" panose="020B0600070205080204" pitchFamily="50" charset="-128"/>
                  <a:ea typeface="ＭＳ Ｐゴシック" panose="020B0600070205080204" pitchFamily="50" charset="-128"/>
                </a:endParaRPr>
              </a:p>
            </p:txBody>
          </p:sp>
        </mc:Choice>
        <mc:Fallback xmlns="">
          <p:sp>
            <p:nvSpPr>
              <p:cNvPr id="36" name="テキスト ボックス 35">
                <a:extLst>
                  <a:ext uri="{FF2B5EF4-FFF2-40B4-BE49-F238E27FC236}">
                    <a16:creationId xmlns:a16="http://schemas.microsoft.com/office/drawing/2014/main" id="{B58990E3-7177-43DE-99FF-D20DD3C3FB7B}"/>
                  </a:ext>
                </a:extLst>
              </p:cNvPr>
              <p:cNvSpPr txBox="1">
                <a:spLocks noRot="1" noChangeAspect="1" noMove="1" noResize="1" noEditPoints="1" noAdjustHandles="1" noChangeArrowheads="1" noChangeShapeType="1" noTextEdit="1"/>
              </p:cNvSpPr>
              <p:nvPr/>
            </p:nvSpPr>
            <p:spPr>
              <a:xfrm>
                <a:off x="75666" y="5198720"/>
                <a:ext cx="4214510" cy="646331"/>
              </a:xfrm>
              <a:prstGeom prst="rect">
                <a:avLst/>
              </a:prstGeom>
              <a:blipFill>
                <a:blip r:embed="rId14"/>
                <a:stretch>
                  <a:fillRect l="-1156" t="-7547" b="-14151"/>
                </a:stretch>
              </a:blipFill>
            </p:spPr>
            <p:txBody>
              <a:bodyPr/>
              <a:lstStyle/>
              <a:p>
                <a:r>
                  <a:rPr lang="ja-JP" altLang="en-US">
                    <a:noFill/>
                  </a:rPr>
                  <a:t> </a:t>
                </a:r>
              </a:p>
            </p:txBody>
          </p:sp>
        </mc:Fallback>
      </mc:AlternateContent>
      <p:sp>
        <p:nvSpPr>
          <p:cNvPr id="38" name="正方形/長方形 37">
            <a:extLst>
              <a:ext uri="{FF2B5EF4-FFF2-40B4-BE49-F238E27FC236}">
                <a16:creationId xmlns:a16="http://schemas.microsoft.com/office/drawing/2014/main" id="{6CBF8293-B154-4902-8A29-F7ACE5D62360}"/>
              </a:ext>
            </a:extLst>
          </p:cNvPr>
          <p:cNvSpPr/>
          <p:nvPr/>
        </p:nvSpPr>
        <p:spPr>
          <a:xfrm>
            <a:off x="1727226" y="-6303"/>
            <a:ext cx="5689548" cy="61061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600" dirty="0">
                <a:solidFill>
                  <a:schemeClr val="bg1"/>
                </a:solidFill>
                <a:latin typeface="ＭＳ Ｐゴシック" panose="020B0600070205080204" pitchFamily="50" charset="-128"/>
                <a:ea typeface="ＭＳ Ｐゴシック" panose="020B0600070205080204" pitchFamily="50" charset="-128"/>
              </a:rPr>
              <a:t>5.4. </a:t>
            </a:r>
            <a:r>
              <a:rPr kumimoji="1" lang="ja-JP" altLang="en-US" sz="3600" dirty="0">
                <a:solidFill>
                  <a:schemeClr val="bg1"/>
                </a:solidFill>
                <a:latin typeface="ＭＳ Ｐゴシック" panose="020B0600070205080204" pitchFamily="50" charset="-128"/>
                <a:ea typeface="ＭＳ Ｐゴシック" panose="020B0600070205080204" pitchFamily="50" charset="-128"/>
              </a:rPr>
              <a:t>ニューロンのモデル化①</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E507FF3F-6570-4A15-980C-1FDD6D21C344}"/>
                  </a:ext>
                </a:extLst>
              </p:cNvPr>
              <p:cNvSpPr txBox="1"/>
              <p:nvPr/>
            </p:nvSpPr>
            <p:spPr>
              <a:xfrm>
                <a:off x="6012415" y="6513040"/>
                <a:ext cx="2808718" cy="276999"/>
              </a:xfrm>
              <a:prstGeom prst="rect">
                <a:avLst/>
              </a:prstGeom>
              <a:noFill/>
            </p:spPr>
            <p:txBody>
              <a:bodyPr wrap="none" lIns="0" tIns="0" rIns="0" bIns="0" rtlCol="0">
                <a:spAutoFit/>
              </a:bodyPr>
              <a:lstStyle/>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𝑤</m:t>
                        </m:r>
                      </m:e>
                      <m:sub>
                        <m:r>
                          <a:rPr kumimoji="1" lang="en-US" altLang="ja-JP" b="0" i="1" smtClean="0">
                            <a:latin typeface="Cambria Math" panose="02040503050406030204" pitchFamily="18" charset="0"/>
                          </a:rPr>
                          <m:t>0</m:t>
                        </m:r>
                      </m:sub>
                    </m:sSub>
                  </m:oMath>
                </a14:m>
                <a:r>
                  <a:rPr kumimoji="1" lang="ja-JP" altLang="en-US" dirty="0"/>
                  <a:t>を特に、バイアスと呼ぶ</a:t>
                </a:r>
              </a:p>
            </p:txBody>
          </p:sp>
        </mc:Choice>
        <mc:Fallback xmlns="">
          <p:sp>
            <p:nvSpPr>
              <p:cNvPr id="7" name="テキスト ボックス 6">
                <a:extLst>
                  <a:ext uri="{FF2B5EF4-FFF2-40B4-BE49-F238E27FC236}">
                    <a16:creationId xmlns:a16="http://schemas.microsoft.com/office/drawing/2014/main" id="{E507FF3F-6570-4A15-980C-1FDD6D21C344}"/>
                  </a:ext>
                </a:extLst>
              </p:cNvPr>
              <p:cNvSpPr txBox="1">
                <a:spLocks noRot="1" noChangeAspect="1" noMove="1" noResize="1" noEditPoints="1" noAdjustHandles="1" noChangeArrowheads="1" noChangeShapeType="1" noTextEdit="1"/>
              </p:cNvSpPr>
              <p:nvPr/>
            </p:nvSpPr>
            <p:spPr>
              <a:xfrm>
                <a:off x="6012415" y="6513040"/>
                <a:ext cx="2808718" cy="276999"/>
              </a:xfrm>
              <a:prstGeom prst="rect">
                <a:avLst/>
              </a:prstGeom>
              <a:blipFill>
                <a:blip r:embed="rId15"/>
                <a:stretch>
                  <a:fillRect l="-2169" t="-26087" r="-4772" b="-5217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772211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545B6C2C-DD68-4211-8B38-8CD89718CBA8}"/>
              </a:ext>
            </a:extLst>
          </p:cNvPr>
          <p:cNvSpPr txBox="1"/>
          <p:nvPr/>
        </p:nvSpPr>
        <p:spPr>
          <a:xfrm>
            <a:off x="988240" y="760097"/>
            <a:ext cx="7596354" cy="1323439"/>
          </a:xfrm>
          <a:prstGeom prst="rect">
            <a:avLst/>
          </a:prstGeom>
          <a:noFill/>
        </p:spPr>
        <p:txBody>
          <a:bodyPr wrap="square" rtlCol="0">
            <a:spAutoFit/>
          </a:bodyPr>
          <a:lstStyle/>
          <a:p>
            <a:r>
              <a:rPr kumimoji="1" lang="ja-JP" altLang="en-US" sz="2000" dirty="0">
                <a:latin typeface="ＭＳ Ｐゴシック" panose="020B0600070205080204" pitchFamily="50" charset="-128"/>
                <a:ea typeface="ＭＳ Ｐゴシック" panose="020B0600070205080204" pitchFamily="50" charset="-128"/>
              </a:rPr>
              <a:t>次のことを仮定する。</a:t>
            </a:r>
            <a:endParaRPr kumimoji="1" lang="en-US" altLang="ja-JP" sz="2000" dirty="0">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kumimoji="1" lang="ja-JP" altLang="en-US" sz="2000" dirty="0">
                <a:latin typeface="ＭＳ Ｐゴシック" panose="020B0600070205080204" pitchFamily="50" charset="-128"/>
                <a:ea typeface="ＭＳ Ｐゴシック" panose="020B0600070205080204" pitchFamily="50" charset="-128"/>
              </a:rPr>
              <a:t>前のニューロンからの入力に対して、必ず正しい出力が存在する。</a:t>
            </a:r>
            <a:endParaRPr kumimoji="1" lang="en-US" altLang="ja-JP" sz="2000" dirty="0">
              <a:latin typeface="ＭＳ Ｐゴシック" panose="020B0600070205080204" pitchFamily="50" charset="-128"/>
              <a:ea typeface="ＭＳ Ｐゴシック" panose="020B0600070205080204" pitchFamily="50" charset="-128"/>
            </a:endParaRPr>
          </a:p>
          <a:p>
            <a:pPr marL="342900" indent="-342900">
              <a:buFont typeface="Arial" panose="020B0604020202020204" pitchFamily="34" charset="0"/>
              <a:buChar char="•"/>
            </a:pPr>
            <a:r>
              <a:rPr kumimoji="1" lang="ja-JP" altLang="en-US" sz="2000" dirty="0">
                <a:latin typeface="ＭＳ Ｐゴシック" panose="020B0600070205080204" pitchFamily="50" charset="-128"/>
                <a:ea typeface="ＭＳ Ｐゴシック" panose="020B0600070205080204" pitchFamily="50" charset="-128"/>
              </a:rPr>
              <a:t>シナプス結合強度は、モデルからの出力値と正しい出力値との差によって変化する。</a:t>
            </a:r>
            <a:endParaRPr kumimoji="1" lang="en-US" altLang="ja-JP" sz="2000" dirty="0">
              <a:latin typeface="ＭＳ Ｐゴシック" panose="020B0600070205080204" pitchFamily="50" charset="-128"/>
              <a:ea typeface="ＭＳ Ｐゴシック" panose="020B0600070205080204" pitchFamily="50" charset="-128"/>
            </a:endParaRPr>
          </a:p>
        </p:txBody>
      </p:sp>
      <p:sp>
        <p:nvSpPr>
          <p:cNvPr id="28" name="テキスト ボックス 27">
            <a:extLst>
              <a:ext uri="{FF2B5EF4-FFF2-40B4-BE49-F238E27FC236}">
                <a16:creationId xmlns:a16="http://schemas.microsoft.com/office/drawing/2014/main" id="{33C0DE70-A038-483C-A8AB-3E4751F53A52}"/>
              </a:ext>
            </a:extLst>
          </p:cNvPr>
          <p:cNvSpPr txBox="1"/>
          <p:nvPr/>
        </p:nvSpPr>
        <p:spPr>
          <a:xfrm>
            <a:off x="262920" y="5466308"/>
            <a:ext cx="4325021" cy="707886"/>
          </a:xfrm>
          <a:prstGeom prst="rect">
            <a:avLst/>
          </a:prstGeom>
          <a:noFill/>
        </p:spPr>
        <p:txBody>
          <a:bodyPr wrap="square" rtlCol="0">
            <a:spAutoFit/>
          </a:bodyPr>
          <a:lstStyle/>
          <a:p>
            <a:r>
              <a:rPr kumimoji="1" lang="ja-JP" altLang="en-US" sz="2000" dirty="0">
                <a:latin typeface="ＭＳ Ｐゴシック" panose="020B0600070205080204" pitchFamily="50" charset="-128"/>
                <a:ea typeface="ＭＳ Ｐゴシック" panose="020B0600070205080204" pitchFamily="50" charset="-128"/>
              </a:rPr>
              <a:t>シナプス結合強度を</a:t>
            </a:r>
            <a:r>
              <a:rPr kumimoji="1" lang="ja-JP" altLang="en-US" sz="2000" b="1" dirty="0">
                <a:solidFill>
                  <a:srgbClr val="FF6600"/>
                </a:solidFill>
                <a:latin typeface="ＭＳ Ｐゴシック" panose="020B0600070205080204" pitchFamily="50" charset="-128"/>
                <a:ea typeface="ＭＳ Ｐゴシック" panose="020B0600070205080204" pitchFamily="50" charset="-128"/>
              </a:rPr>
              <a:t>自動で調節</a:t>
            </a:r>
            <a:r>
              <a:rPr kumimoji="1" lang="ja-JP" altLang="en-US" sz="2000" dirty="0">
                <a:latin typeface="ＭＳ Ｐゴシック" panose="020B0600070205080204" pitchFamily="50" charset="-128"/>
                <a:ea typeface="ＭＳ Ｐゴシック" panose="020B0600070205080204" pitchFamily="50" charset="-128"/>
              </a:rPr>
              <a:t>できるよう改良したニューロン</a:t>
            </a:r>
          </a:p>
        </p:txBody>
      </p:sp>
      <p:pic>
        <p:nvPicPr>
          <p:cNvPr id="31" name="図 30">
            <a:extLst>
              <a:ext uri="{FF2B5EF4-FFF2-40B4-BE49-F238E27FC236}">
                <a16:creationId xmlns:a16="http://schemas.microsoft.com/office/drawing/2014/main" id="{7B5FF436-0247-4212-879D-1C670420D332}"/>
              </a:ext>
            </a:extLst>
          </p:cNvPr>
          <p:cNvPicPr>
            <a:picLocks noChangeAspect="1"/>
          </p:cNvPicPr>
          <p:nvPr/>
        </p:nvPicPr>
        <p:blipFill rotWithShape="1">
          <a:blip r:embed="rId3">
            <a:extLst>
              <a:ext uri="{28A0092B-C50C-407E-A947-70E740481C1C}">
                <a14:useLocalDpi xmlns:a14="http://schemas.microsoft.com/office/drawing/2010/main" val="0"/>
              </a:ext>
            </a:extLst>
          </a:blip>
          <a:srcRect t="8741" r="8235"/>
          <a:stretch/>
        </p:blipFill>
        <p:spPr>
          <a:xfrm>
            <a:off x="5196402" y="2595654"/>
            <a:ext cx="3608987" cy="2680626"/>
          </a:xfrm>
          <a:prstGeom prst="rect">
            <a:avLst/>
          </a:prstGeom>
        </p:spPr>
      </p:pic>
      <p:sp>
        <p:nvSpPr>
          <p:cNvPr id="33" name="矢印: 右 32">
            <a:extLst>
              <a:ext uri="{FF2B5EF4-FFF2-40B4-BE49-F238E27FC236}">
                <a16:creationId xmlns:a16="http://schemas.microsoft.com/office/drawing/2014/main" id="{2B8A90C0-761E-4E15-9031-E5E5F30B1487}"/>
              </a:ext>
            </a:extLst>
          </p:cNvPr>
          <p:cNvSpPr/>
          <p:nvPr/>
        </p:nvSpPr>
        <p:spPr>
          <a:xfrm>
            <a:off x="4686300" y="3802617"/>
            <a:ext cx="510102" cy="266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62B0FB0C-60F1-42C5-889E-5841B23A877A}"/>
              </a:ext>
            </a:extLst>
          </p:cNvPr>
          <p:cNvSpPr txBox="1"/>
          <p:nvPr/>
        </p:nvSpPr>
        <p:spPr>
          <a:xfrm>
            <a:off x="5093751" y="5466308"/>
            <a:ext cx="4050249" cy="707886"/>
          </a:xfrm>
          <a:prstGeom prst="rect">
            <a:avLst/>
          </a:prstGeom>
          <a:noFill/>
        </p:spPr>
        <p:txBody>
          <a:bodyPr wrap="square" rtlCol="0">
            <a:spAutoFit/>
          </a:bodyPr>
          <a:lstStyle/>
          <a:p>
            <a:r>
              <a:rPr kumimoji="1" lang="en-US" altLang="ja-JP" sz="2000" dirty="0">
                <a:latin typeface="ＭＳ Ｐゴシック" panose="020B0600070205080204" pitchFamily="50" charset="-128"/>
                <a:ea typeface="ＭＳ Ｐゴシック" panose="020B0600070205080204" pitchFamily="50" charset="-128"/>
              </a:rPr>
              <a:t>n</a:t>
            </a:r>
            <a:r>
              <a:rPr kumimoji="1" lang="ja-JP" altLang="en-US" sz="2000" dirty="0">
                <a:latin typeface="ＭＳ Ｐゴシック" panose="020B0600070205080204" pitchFamily="50" charset="-128"/>
                <a:ea typeface="ＭＳ Ｐゴシック" panose="020B0600070205080204" pitchFamily="50" charset="-128"/>
              </a:rPr>
              <a:t>個のクラスを</a:t>
            </a:r>
            <a:r>
              <a:rPr kumimoji="1" lang="ja-JP" altLang="en-US" sz="2000" b="1" dirty="0">
                <a:solidFill>
                  <a:schemeClr val="accent6"/>
                </a:solidFill>
                <a:latin typeface="ＭＳ Ｐゴシック" panose="020B0600070205080204" pitchFamily="50" charset="-128"/>
                <a:ea typeface="ＭＳ Ｐゴシック" panose="020B0600070205080204" pitchFamily="50" charset="-128"/>
              </a:rPr>
              <a:t>自動的に</a:t>
            </a:r>
            <a:r>
              <a:rPr kumimoji="1" lang="ja-JP" altLang="en-US" sz="2000" dirty="0">
                <a:latin typeface="ＭＳ Ｐゴシック" panose="020B0600070205080204" pitchFamily="50" charset="-128"/>
                <a:ea typeface="ＭＳ Ｐゴシック" panose="020B0600070205080204" pitchFamily="50" charset="-128"/>
              </a:rPr>
              <a:t>直線で</a:t>
            </a:r>
            <a:r>
              <a:rPr kumimoji="1" lang="ja-JP" altLang="en-US" sz="2000" b="1" dirty="0">
                <a:solidFill>
                  <a:schemeClr val="accent6"/>
                </a:solidFill>
                <a:latin typeface="ＭＳ Ｐゴシック" panose="020B0600070205080204" pitchFamily="50" charset="-128"/>
                <a:ea typeface="ＭＳ Ｐゴシック" panose="020B0600070205080204" pitchFamily="50" charset="-128"/>
              </a:rPr>
              <a:t>分類</a:t>
            </a:r>
            <a:r>
              <a:rPr kumimoji="1" lang="ja-JP" altLang="en-US" sz="2000" dirty="0">
                <a:latin typeface="ＭＳ Ｐゴシック" panose="020B0600070205080204" pitchFamily="50" charset="-128"/>
                <a:ea typeface="ＭＳ Ｐゴシック" panose="020B0600070205080204" pitchFamily="50" charset="-128"/>
              </a:rPr>
              <a:t>することが可能</a:t>
            </a:r>
          </a:p>
        </p:txBody>
      </p:sp>
      <p:sp>
        <p:nvSpPr>
          <p:cNvPr id="36" name="正方形/長方形 35">
            <a:extLst>
              <a:ext uri="{FF2B5EF4-FFF2-40B4-BE49-F238E27FC236}">
                <a16:creationId xmlns:a16="http://schemas.microsoft.com/office/drawing/2014/main" id="{F3910891-FDBD-4EBA-A9C8-587310B99408}"/>
              </a:ext>
            </a:extLst>
          </p:cNvPr>
          <p:cNvSpPr/>
          <p:nvPr/>
        </p:nvSpPr>
        <p:spPr>
          <a:xfrm>
            <a:off x="1730441" y="-9535"/>
            <a:ext cx="5715000" cy="61061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600" dirty="0">
                <a:solidFill>
                  <a:schemeClr val="bg1"/>
                </a:solidFill>
                <a:latin typeface="ＭＳ Ｐゴシック" panose="020B0600070205080204" pitchFamily="50" charset="-128"/>
                <a:ea typeface="ＭＳ Ｐゴシック" panose="020B0600070205080204" pitchFamily="50" charset="-128"/>
              </a:rPr>
              <a:t>5.5. </a:t>
            </a:r>
            <a:r>
              <a:rPr kumimoji="1" lang="ja-JP" altLang="en-US" sz="3600" dirty="0">
                <a:solidFill>
                  <a:schemeClr val="bg1"/>
                </a:solidFill>
                <a:latin typeface="ＭＳ Ｐゴシック" panose="020B0600070205080204" pitchFamily="50" charset="-128"/>
                <a:ea typeface="ＭＳ Ｐゴシック" panose="020B0600070205080204" pitchFamily="50" charset="-128"/>
              </a:rPr>
              <a:t>ニューロンのモデル化②</a:t>
            </a:r>
          </a:p>
        </p:txBody>
      </p:sp>
      <p:pic>
        <p:nvPicPr>
          <p:cNvPr id="3" name="図 2">
            <a:extLst>
              <a:ext uri="{FF2B5EF4-FFF2-40B4-BE49-F238E27FC236}">
                <a16:creationId xmlns:a16="http://schemas.microsoft.com/office/drawing/2014/main" id="{F41CC908-E13E-42F2-A609-D0B80BD0391D}"/>
              </a:ext>
            </a:extLst>
          </p:cNvPr>
          <p:cNvPicPr>
            <a:picLocks noChangeAspect="1"/>
          </p:cNvPicPr>
          <p:nvPr/>
        </p:nvPicPr>
        <p:blipFill>
          <a:blip r:embed="rId4"/>
          <a:stretch>
            <a:fillRect/>
          </a:stretch>
        </p:blipFill>
        <p:spPr>
          <a:xfrm>
            <a:off x="262920" y="2419105"/>
            <a:ext cx="4372255" cy="3033724"/>
          </a:xfrm>
          <a:prstGeom prst="rect">
            <a:avLst/>
          </a:prstGeom>
        </p:spPr>
      </p:pic>
    </p:spTree>
    <p:extLst>
      <p:ext uri="{BB962C8B-B14F-4D97-AF65-F5344CB8AC3E}">
        <p14:creationId xmlns:p14="http://schemas.microsoft.com/office/powerpoint/2010/main" val="2952018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8C951ABD-DD57-4097-9F6C-B0C30C3DBFCF}"/>
              </a:ext>
            </a:extLst>
          </p:cNvPr>
          <p:cNvSpPr/>
          <p:nvPr/>
        </p:nvSpPr>
        <p:spPr>
          <a:xfrm>
            <a:off x="1372782" y="2082800"/>
            <a:ext cx="6398436" cy="2070100"/>
          </a:xfrm>
          <a:prstGeom prst="rect">
            <a:avLst/>
          </a:prstGeom>
          <a:solidFill>
            <a:schemeClr val="accent2">
              <a:lumMod val="60000"/>
              <a:lumOff val="4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36" name="正方形/長方形 35">
            <a:extLst>
              <a:ext uri="{FF2B5EF4-FFF2-40B4-BE49-F238E27FC236}">
                <a16:creationId xmlns:a16="http://schemas.microsoft.com/office/drawing/2014/main" id="{F3910891-FDBD-4EBA-A9C8-587310B99408}"/>
              </a:ext>
            </a:extLst>
          </p:cNvPr>
          <p:cNvSpPr/>
          <p:nvPr/>
        </p:nvSpPr>
        <p:spPr>
          <a:xfrm>
            <a:off x="1714500" y="0"/>
            <a:ext cx="5715000" cy="61061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600" dirty="0">
                <a:solidFill>
                  <a:schemeClr val="bg1"/>
                </a:solidFill>
                <a:latin typeface="ＭＳ Ｐゴシック" panose="020B0600070205080204" pitchFamily="50" charset="-128"/>
                <a:ea typeface="ＭＳ Ｐゴシック" panose="020B0600070205080204" pitchFamily="50" charset="-128"/>
              </a:rPr>
              <a:t>5.5. </a:t>
            </a:r>
            <a:r>
              <a:rPr kumimoji="1" lang="ja-JP" altLang="en-US" sz="3600" dirty="0">
                <a:solidFill>
                  <a:schemeClr val="bg1"/>
                </a:solidFill>
                <a:latin typeface="ＭＳ Ｐゴシック" panose="020B0600070205080204" pitchFamily="50" charset="-128"/>
                <a:ea typeface="ＭＳ Ｐゴシック" panose="020B0600070205080204" pitchFamily="50" charset="-128"/>
              </a:rPr>
              <a:t>ニューロンのモデル化②</a:t>
            </a:r>
          </a:p>
        </p:txBody>
      </p:sp>
      <p:sp>
        <p:nvSpPr>
          <p:cNvPr id="4" name="テキスト ボックス 3">
            <a:extLst>
              <a:ext uri="{FF2B5EF4-FFF2-40B4-BE49-F238E27FC236}">
                <a16:creationId xmlns:a16="http://schemas.microsoft.com/office/drawing/2014/main" id="{5AA91430-4936-4263-8B01-88DD6D9F0FBC}"/>
              </a:ext>
            </a:extLst>
          </p:cNvPr>
          <p:cNvSpPr txBox="1"/>
          <p:nvPr/>
        </p:nvSpPr>
        <p:spPr>
          <a:xfrm>
            <a:off x="773823" y="861697"/>
            <a:ext cx="7596354" cy="763992"/>
          </a:xfrm>
          <a:prstGeom prst="rect">
            <a:avLst/>
          </a:prstGeom>
          <a:noFill/>
        </p:spPr>
        <p:txBody>
          <a:bodyPr wrap="square" rtlCol="0">
            <a:spAutoFit/>
          </a:bodyPr>
          <a:lstStyle/>
          <a:p>
            <a:pPr>
              <a:lnSpc>
                <a:spcPts val="2800"/>
              </a:lnSpc>
            </a:pPr>
            <a:r>
              <a:rPr kumimoji="1" lang="en-US" altLang="ja-JP" sz="2000" dirty="0">
                <a:latin typeface="ＭＳ Ｐゴシック" panose="020B0600070205080204" pitchFamily="50" charset="-128"/>
                <a:ea typeface="ＭＳ Ｐゴシック" panose="020B0600070205080204" pitchFamily="50" charset="-128"/>
              </a:rPr>
              <a:t>F.</a:t>
            </a:r>
            <a:r>
              <a:rPr kumimoji="1" lang="ja-JP" altLang="en-US" sz="2000" dirty="0">
                <a:latin typeface="ＭＳ Ｐゴシック" panose="020B0600070205080204" pitchFamily="50" charset="-128"/>
                <a:ea typeface="ＭＳ Ｐゴシック" panose="020B0600070205080204" pitchFamily="50" charset="-128"/>
              </a:rPr>
              <a:t> </a:t>
            </a:r>
            <a:r>
              <a:rPr kumimoji="1" lang="en-US" altLang="ja-JP" sz="2000" dirty="0">
                <a:latin typeface="ＭＳ Ｐゴシック" panose="020B0600070205080204" pitchFamily="50" charset="-128"/>
                <a:ea typeface="ＭＳ Ｐゴシック" panose="020B0600070205080204" pitchFamily="50" charset="-128"/>
              </a:rPr>
              <a:t>Rosenblatt</a:t>
            </a:r>
            <a:r>
              <a:rPr kumimoji="1" lang="ja-JP" altLang="en-US" sz="2000" dirty="0">
                <a:latin typeface="ＭＳ Ｐゴシック" panose="020B0600070205080204" pitchFamily="50" charset="-128"/>
                <a:ea typeface="ＭＳ Ｐゴシック" panose="020B0600070205080204" pitchFamily="50" charset="-128"/>
              </a:rPr>
              <a:t> は、</a:t>
            </a:r>
            <a:r>
              <a:rPr kumimoji="1" lang="en-US" altLang="ja-JP" sz="2000" dirty="0">
                <a:latin typeface="ＭＳ Ｐゴシック" panose="020B0600070205080204" pitchFamily="50" charset="-128"/>
                <a:ea typeface="ＭＳ Ｐゴシック" panose="020B0600070205080204" pitchFamily="50" charset="-128"/>
              </a:rPr>
              <a:t>1957</a:t>
            </a:r>
            <a:r>
              <a:rPr kumimoji="1" lang="ja-JP" altLang="en-US" sz="2000" dirty="0">
                <a:latin typeface="ＭＳ Ｐゴシック" panose="020B0600070205080204" pitchFamily="50" charset="-128"/>
                <a:ea typeface="ＭＳ Ｐゴシック" panose="020B0600070205080204" pitchFamily="50" charset="-128"/>
              </a:rPr>
              <a:t>年に</a:t>
            </a:r>
            <a:r>
              <a:rPr kumimoji="1" lang="en-US" altLang="ja-JP" sz="2000" dirty="0">
                <a:latin typeface="ＭＳ Ｐゴシック" panose="020B0600070205080204" pitchFamily="50" charset="-128"/>
                <a:ea typeface="ＭＳ Ｐゴシック" panose="020B0600070205080204" pitchFamily="50" charset="-128"/>
              </a:rPr>
              <a:t>MCP</a:t>
            </a:r>
            <a:r>
              <a:rPr kumimoji="1" lang="ja-JP" altLang="en-US" sz="2000" dirty="0">
                <a:latin typeface="ＭＳ Ｐゴシック" panose="020B0600070205080204" pitchFamily="50" charset="-128"/>
                <a:ea typeface="ＭＳ Ｐゴシック" panose="020B0600070205080204" pitchFamily="50" charset="-128"/>
              </a:rPr>
              <a:t>ニューロンモデルに基づくパーセプトロンという学習可能なシステムを発表した。</a:t>
            </a:r>
            <a:endParaRPr kumimoji="1" lang="en-US" altLang="ja-JP" sz="2000" dirty="0">
              <a:latin typeface="ＭＳ Ｐゴシック" panose="020B0600070205080204" pitchFamily="50" charset="-128"/>
              <a:ea typeface="ＭＳ Ｐゴシック" panose="020B0600070205080204" pitchFamily="50" charset="-128"/>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4570AB4A-5F25-4A5A-8CDD-F475B883844D}"/>
                  </a:ext>
                </a:extLst>
              </p:cNvPr>
              <p:cNvSpPr txBox="1"/>
              <p:nvPr/>
            </p:nvSpPr>
            <p:spPr>
              <a:xfrm>
                <a:off x="1372782" y="2173103"/>
                <a:ext cx="6398436" cy="1841210"/>
              </a:xfrm>
              <a:prstGeom prst="rect">
                <a:avLst/>
              </a:prstGeom>
              <a:noFill/>
            </p:spPr>
            <p:txBody>
              <a:bodyPr wrap="square" rtlCol="0">
                <a:spAutoFit/>
              </a:bodyPr>
              <a:lstStyle/>
              <a:p>
                <a:pPr>
                  <a:lnSpc>
                    <a:spcPts val="2800"/>
                  </a:lnSpc>
                </a:pPr>
                <a:r>
                  <a:rPr kumimoji="1" lang="ja-JP" altLang="en-US" sz="2000" dirty="0">
                    <a:solidFill>
                      <a:schemeClr val="bg1"/>
                    </a:solidFill>
                    <a:latin typeface="ＭＳ Ｐゴシック" panose="020B0600070205080204" pitchFamily="50" charset="-128"/>
                    <a:ea typeface="ＭＳ Ｐゴシック" panose="020B0600070205080204" pitchFamily="50" charset="-128"/>
                  </a:rPr>
                  <a:t>パーセプトロンは、以下の手順で学習を行う。</a:t>
                </a:r>
                <a:endParaRPr kumimoji="1" lang="en-US" altLang="ja-JP" sz="2000" dirty="0">
                  <a:solidFill>
                    <a:schemeClr val="bg1"/>
                  </a:solidFill>
                  <a:latin typeface="ＭＳ Ｐゴシック" panose="020B0600070205080204" pitchFamily="50" charset="-128"/>
                  <a:ea typeface="ＭＳ Ｐゴシック" panose="020B0600070205080204" pitchFamily="50" charset="-128"/>
                </a:endParaRPr>
              </a:p>
              <a:p>
                <a:pPr marL="457200" indent="-457200">
                  <a:lnSpc>
                    <a:spcPts val="2800"/>
                  </a:lnSpc>
                  <a:buFont typeface="+mj-lt"/>
                  <a:buAutoNum type="arabicPeriod"/>
                </a:pPr>
                <a:r>
                  <a:rPr kumimoji="1" lang="ja-JP" altLang="en-US" sz="2000" dirty="0">
                    <a:solidFill>
                      <a:schemeClr val="bg1"/>
                    </a:solidFill>
                    <a:latin typeface="ＭＳ Ｐゴシック" panose="020B0600070205080204" pitchFamily="50" charset="-128"/>
                    <a:ea typeface="ＭＳ Ｐゴシック" panose="020B0600070205080204" pitchFamily="50" charset="-128"/>
                  </a:rPr>
                  <a:t>重みを</a:t>
                </a:r>
                <a14:m>
                  <m:oMath xmlns:m="http://schemas.openxmlformats.org/officeDocument/2006/math">
                    <m:r>
                      <a:rPr kumimoji="1" lang="en-US" altLang="ja-JP" sz="2000" b="0" i="1" smtClean="0">
                        <a:solidFill>
                          <a:schemeClr val="bg1"/>
                        </a:solidFill>
                        <a:latin typeface="Cambria Math" panose="02040503050406030204" pitchFamily="18" charset="0"/>
                        <a:ea typeface="ＭＳ Ｐゴシック" panose="020B0600070205080204" pitchFamily="50" charset="-128"/>
                      </a:rPr>
                      <m:t>0</m:t>
                    </m:r>
                  </m:oMath>
                </a14:m>
                <a:r>
                  <a:rPr kumimoji="1" lang="ja-JP" altLang="en-US" sz="2000" dirty="0">
                    <a:solidFill>
                      <a:schemeClr val="bg1"/>
                    </a:solidFill>
                    <a:latin typeface="ＭＳ Ｐゴシック" panose="020B0600070205080204" pitchFamily="50" charset="-128"/>
                    <a:ea typeface="ＭＳ Ｐゴシック" panose="020B0600070205080204" pitchFamily="50" charset="-128"/>
                  </a:rPr>
                  <a:t>または値の小さい乱数で初期化する。</a:t>
                </a:r>
                <a:endParaRPr kumimoji="1" lang="en-US" altLang="ja-JP" sz="2000" dirty="0">
                  <a:solidFill>
                    <a:schemeClr val="bg1"/>
                  </a:solidFill>
                  <a:latin typeface="ＭＳ Ｐゴシック" panose="020B0600070205080204" pitchFamily="50" charset="-128"/>
                  <a:ea typeface="ＭＳ Ｐゴシック" panose="020B0600070205080204" pitchFamily="50" charset="-128"/>
                </a:endParaRPr>
              </a:p>
              <a:p>
                <a:pPr marL="457200" indent="-457200">
                  <a:lnSpc>
                    <a:spcPts val="2800"/>
                  </a:lnSpc>
                  <a:buFont typeface="+mj-lt"/>
                  <a:buAutoNum type="arabicPeriod"/>
                </a:pPr>
                <a:r>
                  <a:rPr kumimoji="1" lang="ja-JP" altLang="en-US" sz="2000" dirty="0">
                    <a:solidFill>
                      <a:schemeClr val="bg1"/>
                    </a:solidFill>
                    <a:latin typeface="ＭＳ Ｐゴシック" panose="020B0600070205080204" pitchFamily="50" charset="-128"/>
                    <a:ea typeface="ＭＳ Ｐゴシック" panose="020B0600070205080204" pitchFamily="50" charset="-128"/>
                  </a:rPr>
                  <a:t>トレーニングサンプル</a:t>
                </a:r>
                <a14:m>
                  <m:oMath xmlns:m="http://schemas.openxmlformats.org/officeDocument/2006/math">
                    <m:sSup>
                      <m:sSupPr>
                        <m:ctrlPr>
                          <a:rPr kumimoji="1" lang="en-US" altLang="ja-JP" sz="2000" i="1" smtClean="0">
                            <a:solidFill>
                              <a:schemeClr val="bg1"/>
                            </a:solidFill>
                            <a:latin typeface="Cambria Math" panose="02040503050406030204" pitchFamily="18" charset="0"/>
                            <a:ea typeface="ＭＳ Ｐゴシック" panose="020B0600070205080204" pitchFamily="50" charset="-128"/>
                          </a:rPr>
                        </m:ctrlPr>
                      </m:sSupPr>
                      <m:e>
                        <m:r>
                          <a:rPr kumimoji="1" lang="en-US" altLang="ja-JP" sz="2000" b="1" i="1" smtClean="0">
                            <a:solidFill>
                              <a:schemeClr val="bg1"/>
                            </a:solidFill>
                            <a:latin typeface="Cambria Math" panose="02040503050406030204" pitchFamily="18" charset="0"/>
                            <a:ea typeface="ＭＳ Ｐゴシック" panose="020B0600070205080204" pitchFamily="50" charset="-128"/>
                          </a:rPr>
                          <m:t>𝒙</m:t>
                        </m:r>
                      </m:e>
                      <m:sup>
                        <m:d>
                          <m:dPr>
                            <m:ctrlPr>
                              <a:rPr kumimoji="1" lang="en-US" altLang="ja-JP" sz="2000" i="1" smtClean="0">
                                <a:solidFill>
                                  <a:schemeClr val="bg1"/>
                                </a:solidFill>
                                <a:latin typeface="Cambria Math" panose="02040503050406030204" pitchFamily="18" charset="0"/>
                                <a:ea typeface="ＭＳ Ｐゴシック" panose="020B0600070205080204" pitchFamily="50" charset="-128"/>
                              </a:rPr>
                            </m:ctrlPr>
                          </m:dPr>
                          <m:e>
                            <m:r>
                              <a:rPr kumimoji="1" lang="en-US" altLang="ja-JP" sz="2000" b="0" i="1" smtClean="0">
                                <a:solidFill>
                                  <a:schemeClr val="bg1"/>
                                </a:solidFill>
                                <a:latin typeface="Cambria Math" panose="02040503050406030204" pitchFamily="18" charset="0"/>
                                <a:ea typeface="ＭＳ Ｐゴシック" panose="020B0600070205080204" pitchFamily="50" charset="-128"/>
                              </a:rPr>
                              <m:t>𝑖</m:t>
                            </m:r>
                          </m:e>
                        </m:d>
                      </m:sup>
                    </m:sSup>
                    <m:r>
                      <a:rPr kumimoji="1" lang="ja-JP" altLang="en-US" sz="2000" i="1">
                        <a:solidFill>
                          <a:schemeClr val="bg1"/>
                        </a:solidFill>
                        <a:latin typeface="Cambria Math" panose="02040503050406030204" pitchFamily="18" charset="0"/>
                        <a:ea typeface="ＭＳ Ｐゴシック" panose="020B0600070205080204" pitchFamily="50" charset="-128"/>
                      </a:rPr>
                      <m:t>ごと</m:t>
                    </m:r>
                  </m:oMath>
                </a14:m>
                <a:r>
                  <a:rPr kumimoji="1" lang="ja-JP" altLang="en-US" sz="2000" dirty="0">
                    <a:solidFill>
                      <a:schemeClr val="bg1"/>
                    </a:solidFill>
                    <a:latin typeface="ＭＳ Ｐゴシック" panose="020B0600070205080204" pitchFamily="50" charset="-128"/>
                    <a:ea typeface="ＭＳ Ｐゴシック" panose="020B0600070205080204" pitchFamily="50" charset="-128"/>
                  </a:rPr>
                  <a:t>に次の手順を実行する。</a:t>
                </a:r>
                <a:endParaRPr kumimoji="1" lang="en-US" altLang="ja-JP" sz="2000" dirty="0">
                  <a:solidFill>
                    <a:schemeClr val="bg1"/>
                  </a:solidFill>
                  <a:latin typeface="ＭＳ Ｐゴシック" panose="020B0600070205080204" pitchFamily="50" charset="-128"/>
                  <a:ea typeface="ＭＳ Ｐゴシック" panose="020B0600070205080204" pitchFamily="50" charset="-128"/>
                </a:endParaRPr>
              </a:p>
              <a:p>
                <a:pPr marL="914400" lvl="1" indent="-457200">
                  <a:lnSpc>
                    <a:spcPts val="2800"/>
                  </a:lnSpc>
                  <a:buFont typeface="+mj-ea"/>
                  <a:buAutoNum type="circleNumDbPlain"/>
                </a:pPr>
                <a:r>
                  <a:rPr kumimoji="1" lang="ja-JP" altLang="en-US" sz="2000" dirty="0">
                    <a:solidFill>
                      <a:schemeClr val="bg1"/>
                    </a:solidFill>
                    <a:latin typeface="ＭＳ Ｐゴシック" panose="020B0600070205080204" pitchFamily="50" charset="-128"/>
                    <a:ea typeface="ＭＳ Ｐゴシック" panose="020B0600070205080204" pitchFamily="50" charset="-128"/>
                  </a:rPr>
                  <a:t>出力値</a:t>
                </a:r>
                <a14:m>
                  <m:oMath xmlns:m="http://schemas.openxmlformats.org/officeDocument/2006/math">
                    <m:acc>
                      <m:accPr>
                        <m:chr m:val="̂"/>
                        <m:ctrlPr>
                          <a:rPr kumimoji="1" lang="ja-JP" altLang="en-US" sz="2000" i="1" smtClean="0">
                            <a:solidFill>
                              <a:schemeClr val="bg1"/>
                            </a:solidFill>
                            <a:latin typeface="Cambria Math" panose="02040503050406030204" pitchFamily="18" charset="0"/>
                            <a:ea typeface="ＭＳ Ｐゴシック" panose="020B0600070205080204" pitchFamily="50" charset="-128"/>
                          </a:rPr>
                        </m:ctrlPr>
                      </m:accPr>
                      <m:e>
                        <m:r>
                          <a:rPr kumimoji="1" lang="en-US" altLang="ja-JP" sz="2000" b="0" i="1" smtClean="0">
                            <a:solidFill>
                              <a:schemeClr val="bg1"/>
                            </a:solidFill>
                            <a:latin typeface="Cambria Math" panose="02040503050406030204" pitchFamily="18" charset="0"/>
                            <a:ea typeface="ＭＳ Ｐゴシック" panose="020B0600070205080204" pitchFamily="50" charset="-128"/>
                          </a:rPr>
                          <m:t>𝑦</m:t>
                        </m:r>
                      </m:e>
                    </m:acc>
                  </m:oMath>
                </a14:m>
                <a:r>
                  <a:rPr kumimoji="1" lang="ja-JP" altLang="en-US" sz="2000" dirty="0">
                    <a:solidFill>
                      <a:schemeClr val="bg1"/>
                    </a:solidFill>
                    <a:latin typeface="ＭＳ Ｐゴシック" panose="020B0600070205080204" pitchFamily="50" charset="-128"/>
                    <a:ea typeface="ＭＳ Ｐゴシック" panose="020B0600070205080204" pitchFamily="50" charset="-128"/>
                  </a:rPr>
                  <a:t>を計算する。</a:t>
                </a:r>
                <a:endParaRPr kumimoji="1" lang="en-US" altLang="ja-JP" sz="2000" dirty="0">
                  <a:solidFill>
                    <a:schemeClr val="bg1"/>
                  </a:solidFill>
                  <a:latin typeface="ＭＳ Ｐゴシック" panose="020B0600070205080204" pitchFamily="50" charset="-128"/>
                  <a:ea typeface="ＭＳ Ｐゴシック" panose="020B0600070205080204" pitchFamily="50" charset="-128"/>
                </a:endParaRPr>
              </a:p>
              <a:p>
                <a:pPr marL="914400" lvl="1" indent="-457200">
                  <a:lnSpc>
                    <a:spcPts val="2800"/>
                  </a:lnSpc>
                  <a:buFont typeface="+mj-ea"/>
                  <a:buAutoNum type="circleNumDbPlain"/>
                </a:pPr>
                <a:r>
                  <a:rPr kumimoji="1" lang="ja-JP" altLang="en-US" sz="2000" dirty="0">
                    <a:solidFill>
                      <a:schemeClr val="bg1"/>
                    </a:solidFill>
                    <a:latin typeface="ＭＳ Ｐゴシック" panose="020B0600070205080204" pitchFamily="50" charset="-128"/>
                    <a:ea typeface="ＭＳ Ｐゴシック" panose="020B0600070205080204" pitchFamily="50" charset="-128"/>
                  </a:rPr>
                  <a:t>重みを更新する。</a:t>
                </a:r>
                <a:endParaRPr kumimoji="1" lang="en-US" altLang="ja-JP" sz="2000" dirty="0">
                  <a:solidFill>
                    <a:schemeClr val="bg1"/>
                  </a:solidFill>
                  <a:latin typeface="ＭＳ Ｐゴシック" panose="020B0600070205080204" pitchFamily="50" charset="-128"/>
                  <a:ea typeface="ＭＳ Ｐゴシック" panose="020B0600070205080204" pitchFamily="50" charset="-128"/>
                </a:endParaRPr>
              </a:p>
            </p:txBody>
          </p:sp>
        </mc:Choice>
        <mc:Fallback xmlns="">
          <p:sp>
            <p:nvSpPr>
              <p:cNvPr id="5" name="テキスト ボックス 4">
                <a:extLst>
                  <a:ext uri="{FF2B5EF4-FFF2-40B4-BE49-F238E27FC236}">
                    <a16:creationId xmlns:a16="http://schemas.microsoft.com/office/drawing/2014/main" id="{4570AB4A-5F25-4A5A-8CDD-F475B883844D}"/>
                  </a:ext>
                </a:extLst>
              </p:cNvPr>
              <p:cNvSpPr txBox="1">
                <a:spLocks noRot="1" noChangeAspect="1" noMove="1" noResize="1" noEditPoints="1" noAdjustHandles="1" noChangeArrowheads="1" noChangeShapeType="1" noTextEdit="1"/>
              </p:cNvSpPr>
              <p:nvPr/>
            </p:nvSpPr>
            <p:spPr>
              <a:xfrm>
                <a:off x="1372782" y="2173103"/>
                <a:ext cx="6398436" cy="1841210"/>
              </a:xfrm>
              <a:prstGeom prst="rect">
                <a:avLst/>
              </a:prstGeom>
              <a:blipFill>
                <a:blip r:embed="rId3"/>
                <a:stretch>
                  <a:fillRect l="-952" t="-1320" r="-190" b="-462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10159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a:extLst>
              <a:ext uri="{FF2B5EF4-FFF2-40B4-BE49-F238E27FC236}">
                <a16:creationId xmlns:a16="http://schemas.microsoft.com/office/drawing/2014/main" id="{F3910891-FDBD-4EBA-A9C8-587310B99408}"/>
              </a:ext>
            </a:extLst>
          </p:cNvPr>
          <p:cNvSpPr/>
          <p:nvPr/>
        </p:nvSpPr>
        <p:spPr>
          <a:xfrm>
            <a:off x="3286687" y="0"/>
            <a:ext cx="2570626" cy="61061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600" dirty="0">
                <a:solidFill>
                  <a:schemeClr val="bg1"/>
                </a:solidFill>
                <a:latin typeface="ＭＳ Ｐゴシック" panose="020B0600070205080204" pitchFamily="50" charset="-128"/>
                <a:ea typeface="ＭＳ Ｐゴシック" panose="020B0600070205080204" pitchFamily="50" charset="-128"/>
              </a:rPr>
              <a:t>6. </a:t>
            </a:r>
            <a:r>
              <a:rPr kumimoji="1" lang="ja-JP" altLang="en-US" sz="3600" dirty="0">
                <a:solidFill>
                  <a:schemeClr val="bg1"/>
                </a:solidFill>
                <a:latin typeface="ＭＳ Ｐゴシック" panose="020B0600070205080204" pitchFamily="50" charset="-128"/>
                <a:ea typeface="ＭＳ Ｐゴシック" panose="020B0600070205080204" pitchFamily="50" charset="-128"/>
              </a:rPr>
              <a:t>物体検出</a:t>
            </a:r>
          </a:p>
        </p:txBody>
      </p:sp>
      <p:sp>
        <p:nvSpPr>
          <p:cNvPr id="12" name="四角形: 角を丸くする 11">
            <a:extLst>
              <a:ext uri="{FF2B5EF4-FFF2-40B4-BE49-F238E27FC236}">
                <a16:creationId xmlns:a16="http://schemas.microsoft.com/office/drawing/2014/main" id="{FA26533F-9ECA-42BB-A35F-CC4C0538489C}"/>
              </a:ext>
            </a:extLst>
          </p:cNvPr>
          <p:cNvSpPr/>
          <p:nvPr/>
        </p:nvSpPr>
        <p:spPr>
          <a:xfrm>
            <a:off x="503338" y="952238"/>
            <a:ext cx="3621807" cy="2751267"/>
          </a:xfrm>
          <a:prstGeom prst="roundRect">
            <a:avLst>
              <a:gd name="adj" fmla="val 4167"/>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飛行機が空を飛んでいるジェット機&#10;&#10;自動的に生成された説明">
            <a:extLst>
              <a:ext uri="{FF2B5EF4-FFF2-40B4-BE49-F238E27FC236}">
                <a16:creationId xmlns:a16="http://schemas.microsoft.com/office/drawing/2014/main" id="{DEA4BA22-1723-4567-AEFA-4887B09DA8BA}"/>
              </a:ext>
            </a:extLst>
          </p:cNvPr>
          <p:cNvPicPr>
            <a:picLocks noChangeAspect="1"/>
          </p:cNvPicPr>
          <p:nvPr/>
        </p:nvPicPr>
        <p:blipFill rotWithShape="1">
          <a:blip r:embed="rId3">
            <a:extLst>
              <a:ext uri="{28A0092B-C50C-407E-A947-70E740481C1C}">
                <a14:useLocalDpi xmlns:a14="http://schemas.microsoft.com/office/drawing/2010/main" val="0"/>
              </a:ext>
            </a:extLst>
          </a:blip>
          <a:srcRect l="16975" r="12949" b="4374"/>
          <a:stretch/>
        </p:blipFill>
        <p:spPr>
          <a:xfrm>
            <a:off x="687898" y="1313960"/>
            <a:ext cx="1216403" cy="1060898"/>
          </a:xfrm>
          <a:prstGeom prst="rect">
            <a:avLst/>
          </a:prstGeom>
        </p:spPr>
      </p:pic>
      <p:cxnSp>
        <p:nvCxnSpPr>
          <p:cNvPr id="8" name="直線矢印コネクタ 7">
            <a:extLst>
              <a:ext uri="{FF2B5EF4-FFF2-40B4-BE49-F238E27FC236}">
                <a16:creationId xmlns:a16="http://schemas.microsoft.com/office/drawing/2014/main" id="{D8B9D4E7-41B1-4B70-9732-80D59845E7C8}"/>
              </a:ext>
            </a:extLst>
          </p:cNvPr>
          <p:cNvCxnSpPr>
            <a:cxnSpLocks/>
          </p:cNvCxnSpPr>
          <p:nvPr/>
        </p:nvCxnSpPr>
        <p:spPr>
          <a:xfrm>
            <a:off x="1975896" y="1801184"/>
            <a:ext cx="1052529" cy="0"/>
          </a:xfrm>
          <a:prstGeom prst="straightConnector1">
            <a:avLst/>
          </a:prstGeom>
          <a:ln w="825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BC63845-DC3D-4350-ABF2-D4F10D2D8D8F}"/>
              </a:ext>
            </a:extLst>
          </p:cNvPr>
          <p:cNvSpPr txBox="1"/>
          <p:nvPr/>
        </p:nvSpPr>
        <p:spPr>
          <a:xfrm>
            <a:off x="3171038" y="1592740"/>
            <a:ext cx="954107"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飛行機</a:t>
            </a:r>
            <a:endParaRPr kumimoji="1" lang="ja-JP" altLang="en-US" sz="2400" dirty="0">
              <a:latin typeface="ＭＳ Ｐゴシック" panose="020B0600070205080204" pitchFamily="50" charset="-128"/>
              <a:ea typeface="ＭＳ Ｐゴシック" panose="020B0600070205080204" pitchFamily="50" charset="-128"/>
            </a:endParaRPr>
          </a:p>
        </p:txBody>
      </p:sp>
      <p:pic>
        <p:nvPicPr>
          <p:cNvPr id="11" name="図 10" descr="海に浮かぶヨット&#10;&#10;自動的に生成された説明">
            <a:extLst>
              <a:ext uri="{FF2B5EF4-FFF2-40B4-BE49-F238E27FC236}">
                <a16:creationId xmlns:a16="http://schemas.microsoft.com/office/drawing/2014/main" id="{F5724C4A-1A38-40A3-A1EE-B4A4C549CD3F}"/>
              </a:ext>
            </a:extLst>
          </p:cNvPr>
          <p:cNvPicPr>
            <a:picLocks noChangeAspect="1"/>
          </p:cNvPicPr>
          <p:nvPr/>
        </p:nvPicPr>
        <p:blipFill rotWithShape="1">
          <a:blip r:embed="rId4">
            <a:extLst>
              <a:ext uri="{28A0092B-C50C-407E-A947-70E740481C1C}">
                <a14:useLocalDpi xmlns:a14="http://schemas.microsoft.com/office/drawing/2010/main" val="0"/>
              </a:ext>
            </a:extLst>
          </a:blip>
          <a:srcRect l="24680" t="8200" r="20550" b="27947"/>
          <a:stretch/>
        </p:blipFill>
        <p:spPr>
          <a:xfrm>
            <a:off x="752568" y="2461367"/>
            <a:ext cx="1036462" cy="1208337"/>
          </a:xfrm>
          <a:prstGeom prst="rect">
            <a:avLst/>
          </a:prstGeom>
        </p:spPr>
      </p:pic>
      <p:cxnSp>
        <p:nvCxnSpPr>
          <p:cNvPr id="13" name="直線矢印コネクタ 12">
            <a:extLst>
              <a:ext uri="{FF2B5EF4-FFF2-40B4-BE49-F238E27FC236}">
                <a16:creationId xmlns:a16="http://schemas.microsoft.com/office/drawing/2014/main" id="{5A53ED91-B8B8-47FF-BC03-CBF4B54EC606}"/>
              </a:ext>
            </a:extLst>
          </p:cNvPr>
          <p:cNvCxnSpPr>
            <a:cxnSpLocks/>
          </p:cNvCxnSpPr>
          <p:nvPr/>
        </p:nvCxnSpPr>
        <p:spPr>
          <a:xfrm>
            <a:off x="1975896" y="3066353"/>
            <a:ext cx="1052529" cy="0"/>
          </a:xfrm>
          <a:prstGeom prst="straightConnector1">
            <a:avLst/>
          </a:prstGeom>
          <a:ln w="825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351F9F97-A9A2-47F9-A2F0-BBBCAFD2A22C}"/>
              </a:ext>
            </a:extLst>
          </p:cNvPr>
          <p:cNvSpPr txBox="1"/>
          <p:nvPr/>
        </p:nvSpPr>
        <p:spPr>
          <a:xfrm>
            <a:off x="3171038" y="2863243"/>
            <a:ext cx="835485"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ヨット</a:t>
            </a:r>
          </a:p>
        </p:txBody>
      </p:sp>
      <p:sp>
        <p:nvSpPr>
          <p:cNvPr id="15" name="テキスト ボックス 14">
            <a:extLst>
              <a:ext uri="{FF2B5EF4-FFF2-40B4-BE49-F238E27FC236}">
                <a16:creationId xmlns:a16="http://schemas.microsoft.com/office/drawing/2014/main" id="{4E687062-FCAD-4176-8A2C-364EBCE8A28E}"/>
              </a:ext>
            </a:extLst>
          </p:cNvPr>
          <p:cNvSpPr txBox="1"/>
          <p:nvPr/>
        </p:nvSpPr>
        <p:spPr>
          <a:xfrm>
            <a:off x="1399567" y="677042"/>
            <a:ext cx="1829347" cy="461665"/>
          </a:xfrm>
          <a:prstGeom prst="rect">
            <a:avLst/>
          </a:prstGeom>
          <a:solidFill>
            <a:schemeClr val="accent6">
              <a:lumMod val="60000"/>
              <a:lumOff val="40000"/>
            </a:schemeClr>
          </a:solidFill>
          <a:ln w="28575">
            <a:solidFill>
              <a:schemeClr val="accent6">
                <a:lumMod val="75000"/>
              </a:schemeClr>
            </a:solidFill>
          </a:ln>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カテゴリ分類</a:t>
            </a:r>
          </a:p>
        </p:txBody>
      </p:sp>
      <p:sp>
        <p:nvSpPr>
          <p:cNvPr id="17" name="四角形: 角を丸くする 16">
            <a:extLst>
              <a:ext uri="{FF2B5EF4-FFF2-40B4-BE49-F238E27FC236}">
                <a16:creationId xmlns:a16="http://schemas.microsoft.com/office/drawing/2014/main" id="{C8FC9944-BABB-4B65-B50E-BEE77A0A22EA}"/>
              </a:ext>
            </a:extLst>
          </p:cNvPr>
          <p:cNvSpPr/>
          <p:nvPr/>
        </p:nvSpPr>
        <p:spPr>
          <a:xfrm>
            <a:off x="5018857" y="962272"/>
            <a:ext cx="3621807" cy="2741233"/>
          </a:xfrm>
          <a:prstGeom prst="roundRect">
            <a:avLst>
              <a:gd name="adj" fmla="val 4167"/>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矢印コネクタ 18">
            <a:extLst>
              <a:ext uri="{FF2B5EF4-FFF2-40B4-BE49-F238E27FC236}">
                <a16:creationId xmlns:a16="http://schemas.microsoft.com/office/drawing/2014/main" id="{5A3E5AF4-EE61-4EDB-B522-87564C979B28}"/>
              </a:ext>
            </a:extLst>
          </p:cNvPr>
          <p:cNvCxnSpPr>
            <a:cxnSpLocks/>
          </p:cNvCxnSpPr>
          <p:nvPr/>
        </p:nvCxnSpPr>
        <p:spPr>
          <a:xfrm flipH="1">
            <a:off x="6532180" y="1844408"/>
            <a:ext cx="1052529" cy="0"/>
          </a:xfrm>
          <a:prstGeom prst="straightConnector1">
            <a:avLst/>
          </a:prstGeom>
          <a:ln w="825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85E84250-61AB-402C-A9E4-124F5F631B67}"/>
              </a:ext>
            </a:extLst>
          </p:cNvPr>
          <p:cNvSpPr txBox="1"/>
          <p:nvPr/>
        </p:nvSpPr>
        <p:spPr>
          <a:xfrm>
            <a:off x="7593116" y="1644354"/>
            <a:ext cx="825867"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リンゴ</a:t>
            </a:r>
            <a:endParaRPr kumimoji="1" lang="ja-JP" altLang="en-US" sz="2400" dirty="0">
              <a:latin typeface="ＭＳ Ｐゴシック" panose="020B0600070205080204" pitchFamily="50" charset="-128"/>
              <a:ea typeface="ＭＳ Ｐゴシック" panose="020B0600070205080204" pitchFamily="50" charset="-128"/>
            </a:endParaRPr>
          </a:p>
        </p:txBody>
      </p:sp>
      <p:cxnSp>
        <p:nvCxnSpPr>
          <p:cNvPr id="22" name="直線矢印コネクタ 21">
            <a:extLst>
              <a:ext uri="{FF2B5EF4-FFF2-40B4-BE49-F238E27FC236}">
                <a16:creationId xmlns:a16="http://schemas.microsoft.com/office/drawing/2014/main" id="{E2BBA6A3-5596-4D1C-91D8-453987E5E647}"/>
              </a:ext>
            </a:extLst>
          </p:cNvPr>
          <p:cNvCxnSpPr>
            <a:cxnSpLocks/>
          </p:cNvCxnSpPr>
          <p:nvPr/>
        </p:nvCxnSpPr>
        <p:spPr>
          <a:xfrm flipH="1">
            <a:off x="6532179" y="3133724"/>
            <a:ext cx="1052529" cy="0"/>
          </a:xfrm>
          <a:prstGeom prst="straightConnector1">
            <a:avLst/>
          </a:prstGeom>
          <a:ln w="825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E6EB3EBD-4D46-4CE0-B315-15C95CACE8DF}"/>
              </a:ext>
            </a:extLst>
          </p:cNvPr>
          <p:cNvSpPr txBox="1"/>
          <p:nvPr/>
        </p:nvSpPr>
        <p:spPr>
          <a:xfrm>
            <a:off x="7584708" y="2902892"/>
            <a:ext cx="920445"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くるま</a:t>
            </a:r>
          </a:p>
        </p:txBody>
      </p:sp>
      <p:sp>
        <p:nvSpPr>
          <p:cNvPr id="24" name="テキスト ボックス 23">
            <a:extLst>
              <a:ext uri="{FF2B5EF4-FFF2-40B4-BE49-F238E27FC236}">
                <a16:creationId xmlns:a16="http://schemas.microsoft.com/office/drawing/2014/main" id="{94E2D81A-400F-4EBF-AD42-EAA4AC29D6A1}"/>
              </a:ext>
            </a:extLst>
          </p:cNvPr>
          <p:cNvSpPr txBox="1"/>
          <p:nvPr/>
        </p:nvSpPr>
        <p:spPr>
          <a:xfrm>
            <a:off x="5354837" y="673155"/>
            <a:ext cx="2949846" cy="461665"/>
          </a:xfrm>
          <a:prstGeom prst="rect">
            <a:avLst/>
          </a:prstGeom>
          <a:solidFill>
            <a:schemeClr val="accent2">
              <a:lumMod val="60000"/>
              <a:lumOff val="40000"/>
            </a:schemeClr>
          </a:solidFill>
          <a:ln w="28575">
            <a:solidFill>
              <a:schemeClr val="accent2">
                <a:lumMod val="75000"/>
              </a:schemeClr>
            </a:solidFill>
          </a:ln>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ローカライゼーション</a:t>
            </a:r>
          </a:p>
        </p:txBody>
      </p:sp>
      <p:grpSp>
        <p:nvGrpSpPr>
          <p:cNvPr id="52" name="グループ化 51">
            <a:extLst>
              <a:ext uri="{FF2B5EF4-FFF2-40B4-BE49-F238E27FC236}">
                <a16:creationId xmlns:a16="http://schemas.microsoft.com/office/drawing/2014/main" id="{7CBF8A86-A20D-44BC-9A5E-0161E5EB3AB9}"/>
              </a:ext>
            </a:extLst>
          </p:cNvPr>
          <p:cNvGrpSpPr/>
          <p:nvPr/>
        </p:nvGrpSpPr>
        <p:grpSpPr>
          <a:xfrm>
            <a:off x="5116202" y="1262567"/>
            <a:ext cx="1386941" cy="2363066"/>
            <a:chOff x="7238069" y="1302531"/>
            <a:chExt cx="1386941" cy="2363066"/>
          </a:xfrm>
        </p:grpSpPr>
        <p:pic>
          <p:nvPicPr>
            <p:cNvPr id="25" name="図 24" descr="テーブルに置いている様々なフルーツ&#10;&#10;自動的に生成された説明">
              <a:extLst>
                <a:ext uri="{FF2B5EF4-FFF2-40B4-BE49-F238E27FC236}">
                  <a16:creationId xmlns:a16="http://schemas.microsoft.com/office/drawing/2014/main" id="{F1BED727-CFC0-4C5A-BA4A-8B15470D66BA}"/>
                </a:ext>
              </a:extLst>
            </p:cNvPr>
            <p:cNvPicPr>
              <a:picLocks noChangeAspect="1"/>
            </p:cNvPicPr>
            <p:nvPr/>
          </p:nvPicPr>
          <p:blipFill rotWithShape="1">
            <a:blip r:embed="rId5">
              <a:extLst>
                <a:ext uri="{28A0092B-C50C-407E-A947-70E740481C1C}">
                  <a14:useLocalDpi xmlns:a14="http://schemas.microsoft.com/office/drawing/2010/main" val="0"/>
                </a:ext>
              </a:extLst>
            </a:blip>
            <a:srcRect r="38007"/>
            <a:stretch/>
          </p:blipFill>
          <p:spPr>
            <a:xfrm>
              <a:off x="7267269" y="1302531"/>
              <a:ext cx="1254773" cy="1063382"/>
            </a:xfrm>
            <a:prstGeom prst="rect">
              <a:avLst/>
            </a:prstGeom>
          </p:spPr>
        </p:pic>
        <p:sp>
          <p:nvSpPr>
            <p:cNvPr id="26" name="正方形/長方形 25">
              <a:extLst>
                <a:ext uri="{FF2B5EF4-FFF2-40B4-BE49-F238E27FC236}">
                  <a16:creationId xmlns:a16="http://schemas.microsoft.com/office/drawing/2014/main" id="{E1012EF2-E186-4256-9DF3-9253D7462A3E}"/>
                </a:ext>
              </a:extLst>
            </p:cNvPr>
            <p:cNvSpPr/>
            <p:nvPr/>
          </p:nvSpPr>
          <p:spPr>
            <a:xfrm>
              <a:off x="7267269" y="1644354"/>
              <a:ext cx="709919" cy="696413"/>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 name="図 29" descr="建物, テーブル, 座る, 市 が含まれている画像&#10;&#10;自動的に生成された説明">
              <a:extLst>
                <a:ext uri="{FF2B5EF4-FFF2-40B4-BE49-F238E27FC236}">
                  <a16:creationId xmlns:a16="http://schemas.microsoft.com/office/drawing/2014/main" id="{615A6BBA-ECCE-448F-A3F4-8F050F7DC779}"/>
                </a:ext>
              </a:extLst>
            </p:cNvPr>
            <p:cNvPicPr>
              <a:picLocks noChangeAspect="1"/>
            </p:cNvPicPr>
            <p:nvPr/>
          </p:nvPicPr>
          <p:blipFill rotWithShape="1">
            <a:blip r:embed="rId6">
              <a:extLst>
                <a:ext uri="{28A0092B-C50C-407E-A947-70E740481C1C}">
                  <a14:useLocalDpi xmlns:a14="http://schemas.microsoft.com/office/drawing/2010/main" val="0"/>
                </a:ext>
              </a:extLst>
            </a:blip>
            <a:srcRect l="10550" t="51360" r="53866"/>
            <a:stretch/>
          </p:blipFill>
          <p:spPr>
            <a:xfrm>
              <a:off x="7254539" y="2432792"/>
              <a:ext cx="1352183" cy="1232805"/>
            </a:xfrm>
            <a:prstGeom prst="rect">
              <a:avLst/>
            </a:prstGeom>
          </p:spPr>
        </p:pic>
        <p:sp>
          <p:nvSpPr>
            <p:cNvPr id="32" name="正方形/長方形 31">
              <a:extLst>
                <a:ext uri="{FF2B5EF4-FFF2-40B4-BE49-F238E27FC236}">
                  <a16:creationId xmlns:a16="http://schemas.microsoft.com/office/drawing/2014/main" id="{9EEA1C8B-D3FE-4D2F-A134-5AA8F9B07E05}"/>
                </a:ext>
              </a:extLst>
            </p:cNvPr>
            <p:cNvSpPr/>
            <p:nvPr/>
          </p:nvSpPr>
          <p:spPr>
            <a:xfrm rot="20030011">
              <a:off x="7238069" y="3070193"/>
              <a:ext cx="508656" cy="197451"/>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2AF21258-D024-4BFB-B538-E29ECCA693F5}"/>
                </a:ext>
              </a:extLst>
            </p:cNvPr>
            <p:cNvSpPr/>
            <p:nvPr/>
          </p:nvSpPr>
          <p:spPr>
            <a:xfrm rot="20030011">
              <a:off x="7408481" y="3222173"/>
              <a:ext cx="469400" cy="197451"/>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E95EF5E2-A425-49E8-A6C5-6A999F6319F9}"/>
                </a:ext>
              </a:extLst>
            </p:cNvPr>
            <p:cNvSpPr/>
            <p:nvPr/>
          </p:nvSpPr>
          <p:spPr>
            <a:xfrm rot="20030011">
              <a:off x="8104201" y="2725134"/>
              <a:ext cx="283810" cy="184678"/>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2DDD6A4B-1BAD-4E0A-9004-E85A53C42AC6}"/>
                </a:ext>
              </a:extLst>
            </p:cNvPr>
            <p:cNvSpPr/>
            <p:nvPr/>
          </p:nvSpPr>
          <p:spPr>
            <a:xfrm rot="20030011">
              <a:off x="8232784" y="2817295"/>
              <a:ext cx="392226" cy="184678"/>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3F8AFB88-7709-4CC7-BD2F-763B46267C63}"/>
                </a:ext>
              </a:extLst>
            </p:cNvPr>
            <p:cNvSpPr/>
            <p:nvPr/>
          </p:nvSpPr>
          <p:spPr>
            <a:xfrm rot="20030011">
              <a:off x="8298414" y="2512963"/>
              <a:ext cx="290925" cy="146448"/>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右中かっこ 30">
            <a:extLst>
              <a:ext uri="{FF2B5EF4-FFF2-40B4-BE49-F238E27FC236}">
                <a16:creationId xmlns:a16="http://schemas.microsoft.com/office/drawing/2014/main" id="{03501476-2255-40F6-8CC9-27F26F6FFE34}"/>
              </a:ext>
            </a:extLst>
          </p:cNvPr>
          <p:cNvSpPr/>
          <p:nvPr/>
        </p:nvSpPr>
        <p:spPr>
          <a:xfrm rot="5400000">
            <a:off x="4498695" y="-261501"/>
            <a:ext cx="161193" cy="8151386"/>
          </a:xfrm>
          <a:prstGeom prst="rightBrace">
            <a:avLst/>
          </a:prstGeom>
          <a:ln w="38100">
            <a:solidFill>
              <a:schemeClr val="tx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FD83A849-EBE9-436E-A60E-EF8D7EE7278E}"/>
              </a:ext>
            </a:extLst>
          </p:cNvPr>
          <p:cNvSpPr txBox="1"/>
          <p:nvPr/>
        </p:nvSpPr>
        <p:spPr>
          <a:xfrm>
            <a:off x="898468" y="4069983"/>
            <a:ext cx="1415772" cy="461665"/>
          </a:xfrm>
          <a:prstGeom prst="rect">
            <a:avLst/>
          </a:prstGeom>
          <a:solidFill>
            <a:srgbClr val="0070C0"/>
          </a:solidFill>
          <a:ln w="28575">
            <a:solidFill>
              <a:srgbClr val="0070C0"/>
            </a:solidFill>
          </a:ln>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物体検出</a:t>
            </a:r>
          </a:p>
        </p:txBody>
      </p:sp>
      <p:pic>
        <p:nvPicPr>
          <p:cNvPr id="40" name="図 39" descr="屋内, 食品, テーブル, いっぱい が含まれている画像&#10;&#10;自動的に生成された説明">
            <a:extLst>
              <a:ext uri="{FF2B5EF4-FFF2-40B4-BE49-F238E27FC236}">
                <a16:creationId xmlns:a16="http://schemas.microsoft.com/office/drawing/2014/main" id="{C00BA704-79E8-451D-A1C7-C837FD146F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9298" y="4262874"/>
            <a:ext cx="3286687" cy="2402933"/>
          </a:xfrm>
          <a:prstGeom prst="rect">
            <a:avLst/>
          </a:prstGeom>
        </p:spPr>
      </p:pic>
      <p:sp>
        <p:nvSpPr>
          <p:cNvPr id="41" name="正方形/長方形 40">
            <a:extLst>
              <a:ext uri="{FF2B5EF4-FFF2-40B4-BE49-F238E27FC236}">
                <a16:creationId xmlns:a16="http://schemas.microsoft.com/office/drawing/2014/main" id="{DCC4A0D4-D799-4D76-A98C-1DAC65E8A775}"/>
              </a:ext>
            </a:extLst>
          </p:cNvPr>
          <p:cNvSpPr/>
          <p:nvPr/>
        </p:nvSpPr>
        <p:spPr>
          <a:xfrm>
            <a:off x="5278927" y="4611063"/>
            <a:ext cx="595313" cy="425201"/>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2EB6AD14-9095-4F1A-8F9F-B24005F23019}"/>
              </a:ext>
            </a:extLst>
          </p:cNvPr>
          <p:cNvSpPr/>
          <p:nvPr/>
        </p:nvSpPr>
        <p:spPr>
          <a:xfrm>
            <a:off x="5673652" y="4921642"/>
            <a:ext cx="595313" cy="54944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4" name="直線コネクタ 43">
            <a:extLst>
              <a:ext uri="{FF2B5EF4-FFF2-40B4-BE49-F238E27FC236}">
                <a16:creationId xmlns:a16="http://schemas.microsoft.com/office/drawing/2014/main" id="{3BA190B1-3B9A-4AEA-848F-5B688498D935}"/>
              </a:ext>
            </a:extLst>
          </p:cNvPr>
          <p:cNvCxnSpPr>
            <a:cxnSpLocks/>
            <a:stCxn id="41" idx="3"/>
          </p:cNvCxnSpPr>
          <p:nvPr/>
        </p:nvCxnSpPr>
        <p:spPr>
          <a:xfrm>
            <a:off x="5874240" y="4823664"/>
            <a:ext cx="1459629" cy="7278"/>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1EE94581-9638-42ED-8DC4-46AA00CDFA72}"/>
              </a:ext>
            </a:extLst>
          </p:cNvPr>
          <p:cNvCxnSpPr>
            <a:cxnSpLocks/>
          </p:cNvCxnSpPr>
          <p:nvPr/>
        </p:nvCxnSpPr>
        <p:spPr>
          <a:xfrm>
            <a:off x="6278207" y="5212726"/>
            <a:ext cx="963205"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7140758D-5580-4604-B6B3-EFB39F7678B4}"/>
              </a:ext>
            </a:extLst>
          </p:cNvPr>
          <p:cNvCxnSpPr>
            <a:cxnSpLocks/>
          </p:cNvCxnSpPr>
          <p:nvPr/>
        </p:nvCxnSpPr>
        <p:spPr>
          <a:xfrm flipV="1">
            <a:off x="7241413" y="4823663"/>
            <a:ext cx="0" cy="38906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ECADF4E7-1570-4FEC-A530-C3928FEB3F7E}"/>
              </a:ext>
            </a:extLst>
          </p:cNvPr>
          <p:cNvSpPr txBox="1"/>
          <p:nvPr/>
        </p:nvSpPr>
        <p:spPr>
          <a:xfrm>
            <a:off x="7310708" y="4607739"/>
            <a:ext cx="1720343"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ブロッコリー</a:t>
            </a:r>
          </a:p>
        </p:txBody>
      </p:sp>
      <p:sp>
        <p:nvSpPr>
          <p:cNvPr id="51" name="テキスト ボックス 50">
            <a:extLst>
              <a:ext uri="{FF2B5EF4-FFF2-40B4-BE49-F238E27FC236}">
                <a16:creationId xmlns:a16="http://schemas.microsoft.com/office/drawing/2014/main" id="{AF10EC67-5499-4387-ADE4-A5DB20E9F032}"/>
              </a:ext>
            </a:extLst>
          </p:cNvPr>
          <p:cNvSpPr txBox="1"/>
          <p:nvPr/>
        </p:nvSpPr>
        <p:spPr>
          <a:xfrm>
            <a:off x="66721" y="4706842"/>
            <a:ext cx="3617149" cy="1200329"/>
          </a:xfrm>
          <a:prstGeom prst="rect">
            <a:avLst/>
          </a:prstGeom>
          <a:noFill/>
        </p:spPr>
        <p:txBody>
          <a:bodyPr wrap="square" rtlCol="0">
            <a:spAutoFit/>
          </a:bodyPr>
          <a:lstStyle/>
          <a:p>
            <a:r>
              <a:rPr kumimoji="1" lang="ja-JP" altLang="en-US" sz="2400" dirty="0">
                <a:latin typeface="ＭＳ Ｐゴシック" panose="020B0600070205080204" pitchFamily="50" charset="-128"/>
                <a:ea typeface="ＭＳ Ｐゴシック" panose="020B0600070205080204" pitchFamily="50" charset="-128"/>
              </a:rPr>
              <a:t>画像に映る物体の</a:t>
            </a:r>
            <a:r>
              <a:rPr kumimoji="1" lang="ja-JP" altLang="en-US" sz="2400" b="1" dirty="0">
                <a:solidFill>
                  <a:schemeClr val="accent2">
                    <a:lumMod val="60000"/>
                    <a:lumOff val="40000"/>
                  </a:schemeClr>
                </a:solidFill>
                <a:latin typeface="ＭＳ Ｐゴシック" panose="020B0600070205080204" pitchFamily="50" charset="-128"/>
                <a:ea typeface="ＭＳ Ｐゴシック" panose="020B0600070205080204" pitchFamily="50" charset="-128"/>
              </a:rPr>
              <a:t>カテゴリとその物体を含む矩形</a:t>
            </a:r>
            <a:r>
              <a:rPr kumimoji="1" lang="ja-JP" altLang="en-US" sz="2400" dirty="0">
                <a:latin typeface="ＭＳ Ｐゴシック" panose="020B0600070205080204" pitchFamily="50" charset="-128"/>
                <a:ea typeface="ＭＳ Ｐゴシック" panose="020B0600070205080204" pitchFamily="50" charset="-128"/>
              </a:rPr>
              <a:t>を推定する．</a:t>
            </a:r>
          </a:p>
        </p:txBody>
      </p:sp>
    </p:spTree>
    <p:extLst>
      <p:ext uri="{BB962C8B-B14F-4D97-AF65-F5344CB8AC3E}">
        <p14:creationId xmlns:p14="http://schemas.microsoft.com/office/powerpoint/2010/main" val="1990059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a:extLst>
              <a:ext uri="{FF2B5EF4-FFF2-40B4-BE49-F238E27FC236}">
                <a16:creationId xmlns:a16="http://schemas.microsoft.com/office/drawing/2014/main" id="{F3910891-FDBD-4EBA-A9C8-587310B99408}"/>
              </a:ext>
            </a:extLst>
          </p:cNvPr>
          <p:cNvSpPr/>
          <p:nvPr/>
        </p:nvSpPr>
        <p:spPr>
          <a:xfrm>
            <a:off x="2785949" y="0"/>
            <a:ext cx="3572101" cy="61061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600" dirty="0">
                <a:solidFill>
                  <a:schemeClr val="bg1"/>
                </a:solidFill>
                <a:latin typeface="ＭＳ Ｐゴシック" panose="020B0600070205080204" pitchFamily="50" charset="-128"/>
                <a:ea typeface="ＭＳ Ｐゴシック" panose="020B0600070205080204" pitchFamily="50" charset="-128"/>
              </a:rPr>
              <a:t>6.1.</a:t>
            </a:r>
            <a:r>
              <a:rPr kumimoji="1" lang="ja-JP" altLang="en-US" sz="3600" dirty="0">
                <a:solidFill>
                  <a:schemeClr val="bg1"/>
                </a:solidFill>
                <a:latin typeface="ＭＳ Ｐゴシック" panose="020B0600070205080204" pitchFamily="50" charset="-128"/>
                <a:ea typeface="ＭＳ Ｐゴシック" panose="020B0600070205080204" pitchFamily="50" charset="-128"/>
              </a:rPr>
              <a:t>推定する対象</a:t>
            </a:r>
          </a:p>
        </p:txBody>
      </p:sp>
      <p:pic>
        <p:nvPicPr>
          <p:cNvPr id="4" name="図 3" descr="草の上にいる犬&#10;&#10;自動的に生成された説明">
            <a:extLst>
              <a:ext uri="{FF2B5EF4-FFF2-40B4-BE49-F238E27FC236}">
                <a16:creationId xmlns:a16="http://schemas.microsoft.com/office/drawing/2014/main" id="{86D2441E-8D9F-4251-B722-E72445098792}"/>
              </a:ext>
            </a:extLst>
          </p:cNvPr>
          <p:cNvPicPr>
            <a:picLocks noChangeAspect="1"/>
          </p:cNvPicPr>
          <p:nvPr/>
        </p:nvPicPr>
        <p:blipFill rotWithShape="1">
          <a:blip r:embed="rId3">
            <a:extLst>
              <a:ext uri="{28A0092B-C50C-407E-A947-70E740481C1C}">
                <a14:useLocalDpi xmlns:a14="http://schemas.microsoft.com/office/drawing/2010/main" val="0"/>
              </a:ext>
            </a:extLst>
          </a:blip>
          <a:srcRect l="11550" r="17593"/>
          <a:stretch/>
        </p:blipFill>
        <p:spPr>
          <a:xfrm>
            <a:off x="5025969" y="1684941"/>
            <a:ext cx="3240892" cy="2563912"/>
          </a:xfrm>
          <a:prstGeom prst="rect">
            <a:avLst/>
          </a:prstGeom>
        </p:spPr>
      </p:pic>
      <p:sp>
        <p:nvSpPr>
          <p:cNvPr id="39" name="正方形/長方形 38">
            <a:extLst>
              <a:ext uri="{FF2B5EF4-FFF2-40B4-BE49-F238E27FC236}">
                <a16:creationId xmlns:a16="http://schemas.microsoft.com/office/drawing/2014/main" id="{344CE65A-06EF-4ABD-8050-9EF585CF91DF}"/>
              </a:ext>
            </a:extLst>
          </p:cNvPr>
          <p:cNvSpPr/>
          <p:nvPr/>
        </p:nvSpPr>
        <p:spPr>
          <a:xfrm>
            <a:off x="6749309" y="2428734"/>
            <a:ext cx="1063603" cy="157994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F7E1DB67-2666-4EBA-8FD9-44D0E5D43453}"/>
              </a:ext>
            </a:extLst>
          </p:cNvPr>
          <p:cNvSpPr txBox="1"/>
          <p:nvPr/>
        </p:nvSpPr>
        <p:spPr>
          <a:xfrm>
            <a:off x="7000128" y="4243183"/>
            <a:ext cx="646331" cy="461665"/>
          </a:xfrm>
          <a:prstGeom prst="rect">
            <a:avLst/>
          </a:prstGeom>
          <a:noFill/>
        </p:spPr>
        <p:txBody>
          <a:bodyPr wrap="none" rtlCol="0">
            <a:spAutoFit/>
          </a:bodyPr>
          <a:lstStyle/>
          <a:p>
            <a:r>
              <a:rPr kumimoji="1" lang="en-US" altLang="ja-JP" sz="2400" dirty="0">
                <a:solidFill>
                  <a:schemeClr val="accent2">
                    <a:lumMod val="75000"/>
                  </a:schemeClr>
                </a:solidFill>
                <a:latin typeface="ＭＳ Ｐゴシック" panose="020B0600070205080204" pitchFamily="50" charset="-128"/>
                <a:ea typeface="ＭＳ Ｐゴシック" panose="020B0600070205080204" pitchFamily="50" charset="-128"/>
              </a:rPr>
              <a:t>Cat</a:t>
            </a:r>
            <a:endParaRPr kumimoji="1" lang="ja-JP" altLang="en-US" sz="2400" dirty="0">
              <a:solidFill>
                <a:schemeClr val="accent2">
                  <a:lumMod val="75000"/>
                </a:schemeClr>
              </a:solidFill>
              <a:latin typeface="ＭＳ Ｐゴシック" panose="020B0600070205080204" pitchFamily="50" charset="-128"/>
              <a:ea typeface="ＭＳ Ｐゴシック" panose="020B0600070205080204" pitchFamily="50" charset="-128"/>
            </a:endParaRPr>
          </a:p>
        </p:txBody>
      </p:sp>
      <p:sp>
        <p:nvSpPr>
          <p:cNvPr id="48" name="テキスト ボックス 47">
            <a:extLst>
              <a:ext uri="{FF2B5EF4-FFF2-40B4-BE49-F238E27FC236}">
                <a16:creationId xmlns:a16="http://schemas.microsoft.com/office/drawing/2014/main" id="{9E4EDE9C-FC91-4DC3-953D-D12AD4014C67}"/>
              </a:ext>
            </a:extLst>
          </p:cNvPr>
          <p:cNvSpPr txBox="1"/>
          <p:nvPr/>
        </p:nvSpPr>
        <p:spPr>
          <a:xfrm>
            <a:off x="522181" y="1302018"/>
            <a:ext cx="3572100" cy="3329758"/>
          </a:xfrm>
          <a:prstGeom prst="rect">
            <a:avLst/>
          </a:prstGeom>
          <a:noFill/>
        </p:spPr>
        <p:txBody>
          <a:bodyPr wrap="square" rtlCol="0">
            <a:spAutoFit/>
          </a:bodyPr>
          <a:lstStyle/>
          <a:p>
            <a:pPr>
              <a:lnSpc>
                <a:spcPct val="150000"/>
              </a:lnSpc>
            </a:pP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物体検出で推定するもの</a:t>
            </a:r>
            <a:endPar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endParaRPr>
          </a:p>
          <a:p>
            <a:pPr marL="285750" indent="-285750">
              <a:lnSpc>
                <a:spcPct val="150000"/>
              </a:lnSpc>
              <a:buFont typeface="Arial" panose="020B0604020202020204" pitchFamily="34" charset="0"/>
              <a:buChar char="•"/>
            </a:pP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カテゴリ名</a:t>
            </a:r>
            <a:endPar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endParaRPr>
          </a:p>
          <a:p>
            <a:pPr marL="285750" indent="-285750">
              <a:lnSpc>
                <a:spcPct val="150000"/>
              </a:lnSpc>
              <a:buFont typeface="Arial" panose="020B0604020202020204" pitchFamily="34" charset="0"/>
              <a:buChar char="•"/>
            </a:pP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矩形</a:t>
            </a:r>
            <a:r>
              <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rPr>
              <a:t>_</a:t>
            </a: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左上</a:t>
            </a:r>
            <a:r>
              <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rPr>
              <a:t>_X</a:t>
            </a: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座標</a:t>
            </a:r>
            <a:endPar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endParaRPr>
          </a:p>
          <a:p>
            <a:pPr marL="285750" indent="-285750">
              <a:lnSpc>
                <a:spcPct val="150000"/>
              </a:lnSpc>
              <a:buFont typeface="Arial" panose="020B0604020202020204" pitchFamily="34" charset="0"/>
              <a:buChar char="•"/>
            </a:pP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矩形</a:t>
            </a:r>
            <a:r>
              <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rPr>
              <a:t>_</a:t>
            </a: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左上</a:t>
            </a:r>
            <a:r>
              <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rPr>
              <a:t>_Y</a:t>
            </a: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座標</a:t>
            </a:r>
            <a:endPar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endParaRPr>
          </a:p>
          <a:p>
            <a:pPr marL="285750" indent="-285750">
              <a:lnSpc>
                <a:spcPct val="150000"/>
              </a:lnSpc>
              <a:buFont typeface="Arial" panose="020B0604020202020204" pitchFamily="34" charset="0"/>
              <a:buChar char="•"/>
            </a:pP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矩形</a:t>
            </a:r>
            <a:r>
              <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rPr>
              <a:t>_width</a:t>
            </a:r>
          </a:p>
          <a:p>
            <a:pPr marL="285750" indent="-285750">
              <a:lnSpc>
                <a:spcPct val="150000"/>
              </a:lnSpc>
              <a:buFont typeface="Arial" panose="020B0604020202020204" pitchFamily="34" charset="0"/>
              <a:buChar char="•"/>
            </a:pP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矩形</a:t>
            </a:r>
            <a:r>
              <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rPr>
              <a:t>_height</a:t>
            </a:r>
            <a:endParaRPr kumimoji="1" lang="ja-JP" altLang="en-US" sz="2000" dirty="0">
              <a:solidFill>
                <a:schemeClr val="tx1">
                  <a:lumMod val="95000"/>
                </a:schemeClr>
              </a:solidFill>
              <a:latin typeface="ＭＳ Ｐゴシック" panose="020B0600070205080204" pitchFamily="50" charset="-128"/>
              <a:ea typeface="ＭＳ Ｐゴシック" panose="020B0600070205080204" pitchFamily="50" charset="-128"/>
            </a:endParaRPr>
          </a:p>
        </p:txBody>
      </p:sp>
      <p:sp>
        <p:nvSpPr>
          <p:cNvPr id="10" name="楕円 9">
            <a:extLst>
              <a:ext uri="{FF2B5EF4-FFF2-40B4-BE49-F238E27FC236}">
                <a16:creationId xmlns:a16="http://schemas.microsoft.com/office/drawing/2014/main" id="{92CF2BFD-578D-4A55-9113-50C10C27023D}"/>
              </a:ext>
            </a:extLst>
          </p:cNvPr>
          <p:cNvSpPr/>
          <p:nvPr/>
        </p:nvSpPr>
        <p:spPr>
          <a:xfrm>
            <a:off x="6661524" y="2340949"/>
            <a:ext cx="175570" cy="175570"/>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9F20477F-4B3E-4BA8-A9C2-131965075B6C}"/>
              </a:ext>
            </a:extLst>
          </p:cNvPr>
          <p:cNvGrpSpPr/>
          <p:nvPr/>
        </p:nvGrpSpPr>
        <p:grpSpPr>
          <a:xfrm>
            <a:off x="7755034" y="2428734"/>
            <a:ext cx="464255" cy="1576106"/>
            <a:chOff x="7755034" y="2428734"/>
            <a:chExt cx="464255" cy="1576106"/>
          </a:xfrm>
        </p:grpSpPr>
        <p:cxnSp>
          <p:nvCxnSpPr>
            <p:cNvPr id="18" name="直線コネクタ 17">
              <a:extLst>
                <a:ext uri="{FF2B5EF4-FFF2-40B4-BE49-F238E27FC236}">
                  <a16:creationId xmlns:a16="http://schemas.microsoft.com/office/drawing/2014/main" id="{12000420-ABA4-41E9-9646-CE14D57BCCFF}"/>
                </a:ext>
              </a:extLst>
            </p:cNvPr>
            <p:cNvCxnSpPr>
              <a:cxnSpLocks/>
            </p:cNvCxnSpPr>
            <p:nvPr/>
          </p:nvCxnSpPr>
          <p:spPr>
            <a:xfrm flipH="1">
              <a:off x="7755034" y="2428734"/>
              <a:ext cx="457495"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B62D9AEE-9DD1-498A-BE1F-BF0A6A244E9D}"/>
                </a:ext>
              </a:extLst>
            </p:cNvPr>
            <p:cNvCxnSpPr/>
            <p:nvPr/>
          </p:nvCxnSpPr>
          <p:spPr>
            <a:xfrm flipH="1">
              <a:off x="7761794" y="4004840"/>
              <a:ext cx="457495"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1B6B76EE-7BB3-444D-B9D8-4E947B75F041}"/>
                </a:ext>
              </a:extLst>
            </p:cNvPr>
            <p:cNvCxnSpPr/>
            <p:nvPr/>
          </p:nvCxnSpPr>
          <p:spPr>
            <a:xfrm>
              <a:off x="8053231" y="2428734"/>
              <a:ext cx="0" cy="1564531"/>
            </a:xfrm>
            <a:prstGeom prst="straightConnector1">
              <a:avLst/>
            </a:prstGeom>
            <a:ln w="381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8" name="テキスト ボックス 27">
            <a:extLst>
              <a:ext uri="{FF2B5EF4-FFF2-40B4-BE49-F238E27FC236}">
                <a16:creationId xmlns:a16="http://schemas.microsoft.com/office/drawing/2014/main" id="{1EF15901-BBC3-44C2-BBB0-58F763B3182B}"/>
              </a:ext>
            </a:extLst>
          </p:cNvPr>
          <p:cNvSpPr txBox="1"/>
          <p:nvPr/>
        </p:nvSpPr>
        <p:spPr>
          <a:xfrm>
            <a:off x="8180275" y="2966897"/>
            <a:ext cx="963725" cy="461665"/>
          </a:xfrm>
          <a:prstGeom prst="rect">
            <a:avLst/>
          </a:prstGeom>
          <a:noFill/>
        </p:spPr>
        <p:txBody>
          <a:bodyPr wrap="none" rtlCol="0">
            <a:spAutoFit/>
          </a:bodyPr>
          <a:lstStyle/>
          <a:p>
            <a:r>
              <a:rPr kumimoji="1" lang="en-US" altLang="ja-JP" sz="2400" dirty="0">
                <a:latin typeface="ＭＳ Ｐゴシック" panose="020B0600070205080204" pitchFamily="50" charset="-128"/>
                <a:ea typeface="ＭＳ Ｐゴシック" panose="020B0600070205080204" pitchFamily="50" charset="-128"/>
              </a:rPr>
              <a:t>height</a:t>
            </a:r>
            <a:endParaRPr kumimoji="1" lang="ja-JP" altLang="en-US" dirty="0">
              <a:latin typeface="ＭＳ Ｐゴシック" panose="020B0600070205080204" pitchFamily="50" charset="-128"/>
              <a:ea typeface="ＭＳ Ｐゴシック" panose="020B0600070205080204" pitchFamily="50" charset="-128"/>
            </a:endParaRPr>
          </a:p>
        </p:txBody>
      </p:sp>
      <p:grpSp>
        <p:nvGrpSpPr>
          <p:cNvPr id="53" name="グループ化 52">
            <a:extLst>
              <a:ext uri="{FF2B5EF4-FFF2-40B4-BE49-F238E27FC236}">
                <a16:creationId xmlns:a16="http://schemas.microsoft.com/office/drawing/2014/main" id="{A6E88442-690A-468E-9F89-E6D899BA9CB7}"/>
              </a:ext>
            </a:extLst>
          </p:cNvPr>
          <p:cNvGrpSpPr/>
          <p:nvPr/>
        </p:nvGrpSpPr>
        <p:grpSpPr>
          <a:xfrm rot="16200000">
            <a:off x="7056292" y="1692363"/>
            <a:ext cx="464255" cy="1048988"/>
            <a:chOff x="7755034" y="2428734"/>
            <a:chExt cx="464255" cy="1576106"/>
          </a:xfrm>
        </p:grpSpPr>
        <p:cxnSp>
          <p:nvCxnSpPr>
            <p:cNvPr id="54" name="直線コネクタ 53">
              <a:extLst>
                <a:ext uri="{FF2B5EF4-FFF2-40B4-BE49-F238E27FC236}">
                  <a16:creationId xmlns:a16="http://schemas.microsoft.com/office/drawing/2014/main" id="{E8BA6591-4D98-4FA0-9BDA-D5881BC8B51C}"/>
                </a:ext>
              </a:extLst>
            </p:cNvPr>
            <p:cNvCxnSpPr>
              <a:cxnSpLocks/>
            </p:cNvCxnSpPr>
            <p:nvPr/>
          </p:nvCxnSpPr>
          <p:spPr>
            <a:xfrm flipH="1">
              <a:off x="7755034" y="2428734"/>
              <a:ext cx="457495"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C4328AE-4ED5-4F35-8F52-C3CF80B0F288}"/>
                </a:ext>
              </a:extLst>
            </p:cNvPr>
            <p:cNvCxnSpPr/>
            <p:nvPr/>
          </p:nvCxnSpPr>
          <p:spPr>
            <a:xfrm flipH="1">
              <a:off x="7761794" y="4004840"/>
              <a:ext cx="457495"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D16B8124-83A0-4F34-9723-082E2BBB193F}"/>
                </a:ext>
              </a:extLst>
            </p:cNvPr>
            <p:cNvCxnSpPr/>
            <p:nvPr/>
          </p:nvCxnSpPr>
          <p:spPr>
            <a:xfrm>
              <a:off x="8053231" y="2428734"/>
              <a:ext cx="0" cy="1564531"/>
            </a:xfrm>
            <a:prstGeom prst="straightConnector1">
              <a:avLst/>
            </a:prstGeom>
            <a:ln w="381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7" name="テキスト ボックス 56">
            <a:extLst>
              <a:ext uri="{FF2B5EF4-FFF2-40B4-BE49-F238E27FC236}">
                <a16:creationId xmlns:a16="http://schemas.microsoft.com/office/drawing/2014/main" id="{E43EEBCB-AC02-42CC-BC2C-B06712EDE540}"/>
              </a:ext>
            </a:extLst>
          </p:cNvPr>
          <p:cNvSpPr txBox="1"/>
          <p:nvPr/>
        </p:nvSpPr>
        <p:spPr>
          <a:xfrm>
            <a:off x="6873802" y="1707181"/>
            <a:ext cx="865943" cy="461665"/>
          </a:xfrm>
          <a:prstGeom prst="rect">
            <a:avLst/>
          </a:prstGeom>
          <a:noFill/>
        </p:spPr>
        <p:txBody>
          <a:bodyPr wrap="none" rtlCol="0">
            <a:spAutoFit/>
          </a:bodyPr>
          <a:lstStyle/>
          <a:p>
            <a:r>
              <a:rPr kumimoji="1" lang="en-US" altLang="ja-JP" sz="2400" dirty="0">
                <a:latin typeface="ＭＳ Ｐゴシック" panose="020B0600070205080204" pitchFamily="50" charset="-128"/>
                <a:ea typeface="ＭＳ Ｐゴシック" panose="020B0600070205080204" pitchFamily="50" charset="-128"/>
              </a:rPr>
              <a:t>width</a:t>
            </a:r>
            <a:endParaRPr kumimoji="1"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149256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a:extLst>
              <a:ext uri="{FF2B5EF4-FFF2-40B4-BE49-F238E27FC236}">
                <a16:creationId xmlns:a16="http://schemas.microsoft.com/office/drawing/2014/main" id="{F3910891-FDBD-4EBA-A9C8-587310B99408}"/>
              </a:ext>
            </a:extLst>
          </p:cNvPr>
          <p:cNvSpPr/>
          <p:nvPr/>
        </p:nvSpPr>
        <p:spPr>
          <a:xfrm>
            <a:off x="2785949" y="0"/>
            <a:ext cx="3572101" cy="61061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3600" dirty="0">
                <a:solidFill>
                  <a:schemeClr val="bg1"/>
                </a:solidFill>
                <a:latin typeface="ＭＳ Ｐゴシック" panose="020B0600070205080204" pitchFamily="50" charset="-128"/>
                <a:ea typeface="ＭＳ Ｐゴシック" panose="020B0600070205080204" pitchFamily="50" charset="-128"/>
              </a:rPr>
              <a:t>6.1.</a:t>
            </a:r>
            <a:r>
              <a:rPr kumimoji="1" lang="ja-JP" altLang="en-US" sz="3600" dirty="0">
                <a:solidFill>
                  <a:schemeClr val="bg1"/>
                </a:solidFill>
                <a:latin typeface="ＭＳ Ｐゴシック" panose="020B0600070205080204" pitchFamily="50" charset="-128"/>
                <a:ea typeface="ＭＳ Ｐゴシック" panose="020B0600070205080204" pitchFamily="50" charset="-128"/>
              </a:rPr>
              <a:t>推定する対象</a:t>
            </a:r>
          </a:p>
        </p:txBody>
      </p:sp>
      <p:pic>
        <p:nvPicPr>
          <p:cNvPr id="4" name="図 3" descr="草の上にいる犬&#10;&#10;自動的に生成された説明">
            <a:extLst>
              <a:ext uri="{FF2B5EF4-FFF2-40B4-BE49-F238E27FC236}">
                <a16:creationId xmlns:a16="http://schemas.microsoft.com/office/drawing/2014/main" id="{86D2441E-8D9F-4251-B722-E72445098792}"/>
              </a:ext>
            </a:extLst>
          </p:cNvPr>
          <p:cNvPicPr>
            <a:picLocks noChangeAspect="1"/>
          </p:cNvPicPr>
          <p:nvPr/>
        </p:nvPicPr>
        <p:blipFill rotWithShape="1">
          <a:blip r:embed="rId3">
            <a:extLst>
              <a:ext uri="{28A0092B-C50C-407E-A947-70E740481C1C}">
                <a14:useLocalDpi xmlns:a14="http://schemas.microsoft.com/office/drawing/2010/main" val="0"/>
              </a:ext>
            </a:extLst>
          </a:blip>
          <a:srcRect l="11550" r="17593"/>
          <a:stretch/>
        </p:blipFill>
        <p:spPr>
          <a:xfrm>
            <a:off x="5025969" y="1684941"/>
            <a:ext cx="3240892" cy="2563912"/>
          </a:xfrm>
          <a:prstGeom prst="rect">
            <a:avLst/>
          </a:prstGeom>
        </p:spPr>
      </p:pic>
      <p:sp>
        <p:nvSpPr>
          <p:cNvPr id="39" name="正方形/長方形 38">
            <a:extLst>
              <a:ext uri="{FF2B5EF4-FFF2-40B4-BE49-F238E27FC236}">
                <a16:creationId xmlns:a16="http://schemas.microsoft.com/office/drawing/2014/main" id="{344CE65A-06EF-4ABD-8050-9EF585CF91DF}"/>
              </a:ext>
            </a:extLst>
          </p:cNvPr>
          <p:cNvSpPr/>
          <p:nvPr/>
        </p:nvSpPr>
        <p:spPr>
          <a:xfrm>
            <a:off x="6749309" y="2428734"/>
            <a:ext cx="1063603" cy="157994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F7E1DB67-2666-4EBA-8FD9-44D0E5D43453}"/>
              </a:ext>
            </a:extLst>
          </p:cNvPr>
          <p:cNvSpPr txBox="1"/>
          <p:nvPr/>
        </p:nvSpPr>
        <p:spPr>
          <a:xfrm>
            <a:off x="7000128" y="4243183"/>
            <a:ext cx="646331" cy="461665"/>
          </a:xfrm>
          <a:prstGeom prst="rect">
            <a:avLst/>
          </a:prstGeom>
          <a:noFill/>
        </p:spPr>
        <p:txBody>
          <a:bodyPr wrap="none" rtlCol="0">
            <a:spAutoFit/>
          </a:bodyPr>
          <a:lstStyle/>
          <a:p>
            <a:r>
              <a:rPr kumimoji="1" lang="en-US" altLang="ja-JP" sz="2400" dirty="0">
                <a:solidFill>
                  <a:schemeClr val="accent2">
                    <a:lumMod val="75000"/>
                  </a:schemeClr>
                </a:solidFill>
                <a:latin typeface="ＭＳ Ｐゴシック" panose="020B0600070205080204" pitchFamily="50" charset="-128"/>
                <a:ea typeface="ＭＳ Ｐゴシック" panose="020B0600070205080204" pitchFamily="50" charset="-128"/>
              </a:rPr>
              <a:t>Cat</a:t>
            </a:r>
            <a:endParaRPr kumimoji="1" lang="ja-JP" altLang="en-US" sz="2400" dirty="0">
              <a:solidFill>
                <a:schemeClr val="accent2">
                  <a:lumMod val="75000"/>
                </a:schemeClr>
              </a:solidFill>
              <a:latin typeface="ＭＳ Ｐゴシック" panose="020B0600070205080204" pitchFamily="50" charset="-128"/>
              <a:ea typeface="ＭＳ Ｐゴシック" panose="020B0600070205080204" pitchFamily="50" charset="-128"/>
            </a:endParaRPr>
          </a:p>
        </p:txBody>
      </p:sp>
      <p:sp>
        <p:nvSpPr>
          <p:cNvPr id="48" name="テキスト ボックス 47">
            <a:extLst>
              <a:ext uri="{FF2B5EF4-FFF2-40B4-BE49-F238E27FC236}">
                <a16:creationId xmlns:a16="http://schemas.microsoft.com/office/drawing/2014/main" id="{9E4EDE9C-FC91-4DC3-953D-D12AD4014C67}"/>
              </a:ext>
            </a:extLst>
          </p:cNvPr>
          <p:cNvSpPr txBox="1"/>
          <p:nvPr/>
        </p:nvSpPr>
        <p:spPr>
          <a:xfrm>
            <a:off x="522181" y="1302018"/>
            <a:ext cx="3572100" cy="3329758"/>
          </a:xfrm>
          <a:prstGeom prst="rect">
            <a:avLst/>
          </a:prstGeom>
          <a:noFill/>
        </p:spPr>
        <p:txBody>
          <a:bodyPr wrap="square" rtlCol="0">
            <a:spAutoFit/>
          </a:bodyPr>
          <a:lstStyle/>
          <a:p>
            <a:pPr>
              <a:lnSpc>
                <a:spcPct val="150000"/>
              </a:lnSpc>
            </a:pP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物体検出で推定するもの</a:t>
            </a:r>
            <a:endPar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endParaRPr>
          </a:p>
          <a:p>
            <a:pPr marL="285750" indent="-285750">
              <a:lnSpc>
                <a:spcPct val="150000"/>
              </a:lnSpc>
              <a:buFont typeface="Arial" panose="020B0604020202020204" pitchFamily="34" charset="0"/>
              <a:buChar char="•"/>
            </a:pP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カテゴリ名</a:t>
            </a:r>
            <a:endPar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endParaRPr>
          </a:p>
          <a:p>
            <a:pPr marL="285750" indent="-285750">
              <a:lnSpc>
                <a:spcPct val="150000"/>
              </a:lnSpc>
              <a:buFont typeface="Arial" panose="020B0604020202020204" pitchFamily="34" charset="0"/>
              <a:buChar char="•"/>
            </a:pP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矩形</a:t>
            </a:r>
            <a:r>
              <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rPr>
              <a:t>_</a:t>
            </a: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左上</a:t>
            </a:r>
            <a:r>
              <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rPr>
              <a:t>_X</a:t>
            </a: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座標</a:t>
            </a:r>
            <a:endPar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endParaRPr>
          </a:p>
          <a:p>
            <a:pPr marL="285750" indent="-285750">
              <a:lnSpc>
                <a:spcPct val="150000"/>
              </a:lnSpc>
              <a:buFont typeface="Arial" panose="020B0604020202020204" pitchFamily="34" charset="0"/>
              <a:buChar char="•"/>
            </a:pP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矩形</a:t>
            </a:r>
            <a:r>
              <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rPr>
              <a:t>_</a:t>
            </a: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左上</a:t>
            </a:r>
            <a:r>
              <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rPr>
              <a:t>_Y</a:t>
            </a: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座標</a:t>
            </a:r>
            <a:endPar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endParaRPr>
          </a:p>
          <a:p>
            <a:pPr marL="285750" indent="-285750">
              <a:lnSpc>
                <a:spcPct val="150000"/>
              </a:lnSpc>
              <a:buFont typeface="Arial" panose="020B0604020202020204" pitchFamily="34" charset="0"/>
              <a:buChar char="•"/>
            </a:pP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矩形</a:t>
            </a:r>
            <a:r>
              <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rPr>
              <a:t>_width</a:t>
            </a:r>
          </a:p>
          <a:p>
            <a:pPr marL="285750" indent="-285750">
              <a:lnSpc>
                <a:spcPct val="150000"/>
              </a:lnSpc>
              <a:buFont typeface="Arial" panose="020B0604020202020204" pitchFamily="34" charset="0"/>
              <a:buChar char="•"/>
            </a:pPr>
            <a:r>
              <a:rPr kumimoji="1" lang="ja-JP" altLang="en-US" sz="2400" dirty="0">
                <a:solidFill>
                  <a:schemeClr val="tx1">
                    <a:lumMod val="95000"/>
                  </a:schemeClr>
                </a:solidFill>
                <a:latin typeface="ＭＳ Ｐゴシック" panose="020B0600070205080204" pitchFamily="50" charset="-128"/>
                <a:ea typeface="ＭＳ Ｐゴシック" panose="020B0600070205080204" pitchFamily="50" charset="-128"/>
              </a:rPr>
              <a:t>矩形</a:t>
            </a:r>
            <a:r>
              <a:rPr kumimoji="1" lang="en-US" altLang="ja-JP" sz="2400" dirty="0">
                <a:solidFill>
                  <a:schemeClr val="tx1">
                    <a:lumMod val="95000"/>
                  </a:schemeClr>
                </a:solidFill>
                <a:latin typeface="ＭＳ Ｐゴシック" panose="020B0600070205080204" pitchFamily="50" charset="-128"/>
                <a:ea typeface="ＭＳ Ｐゴシック" panose="020B0600070205080204" pitchFamily="50" charset="-128"/>
              </a:rPr>
              <a:t>_height</a:t>
            </a:r>
            <a:endParaRPr kumimoji="1" lang="ja-JP" altLang="en-US" sz="2000" dirty="0">
              <a:solidFill>
                <a:schemeClr val="tx1">
                  <a:lumMod val="95000"/>
                </a:schemeClr>
              </a:solidFill>
              <a:latin typeface="ＭＳ Ｐゴシック" panose="020B0600070205080204" pitchFamily="50" charset="-128"/>
              <a:ea typeface="ＭＳ Ｐゴシック" panose="020B0600070205080204" pitchFamily="50" charset="-128"/>
            </a:endParaRPr>
          </a:p>
        </p:txBody>
      </p:sp>
      <p:sp>
        <p:nvSpPr>
          <p:cNvPr id="10" name="楕円 9">
            <a:extLst>
              <a:ext uri="{FF2B5EF4-FFF2-40B4-BE49-F238E27FC236}">
                <a16:creationId xmlns:a16="http://schemas.microsoft.com/office/drawing/2014/main" id="{92CF2BFD-578D-4A55-9113-50C10C27023D}"/>
              </a:ext>
            </a:extLst>
          </p:cNvPr>
          <p:cNvSpPr/>
          <p:nvPr/>
        </p:nvSpPr>
        <p:spPr>
          <a:xfrm>
            <a:off x="6661524" y="2340949"/>
            <a:ext cx="175570" cy="175570"/>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9F20477F-4B3E-4BA8-A9C2-131965075B6C}"/>
              </a:ext>
            </a:extLst>
          </p:cNvPr>
          <p:cNvGrpSpPr/>
          <p:nvPr/>
        </p:nvGrpSpPr>
        <p:grpSpPr>
          <a:xfrm>
            <a:off x="7755034" y="2428734"/>
            <a:ext cx="464255" cy="1576106"/>
            <a:chOff x="7755034" y="2428734"/>
            <a:chExt cx="464255" cy="1576106"/>
          </a:xfrm>
        </p:grpSpPr>
        <p:cxnSp>
          <p:nvCxnSpPr>
            <p:cNvPr id="18" name="直線コネクタ 17">
              <a:extLst>
                <a:ext uri="{FF2B5EF4-FFF2-40B4-BE49-F238E27FC236}">
                  <a16:creationId xmlns:a16="http://schemas.microsoft.com/office/drawing/2014/main" id="{12000420-ABA4-41E9-9646-CE14D57BCCFF}"/>
                </a:ext>
              </a:extLst>
            </p:cNvPr>
            <p:cNvCxnSpPr>
              <a:cxnSpLocks/>
            </p:cNvCxnSpPr>
            <p:nvPr/>
          </p:nvCxnSpPr>
          <p:spPr>
            <a:xfrm flipH="1">
              <a:off x="7755034" y="2428734"/>
              <a:ext cx="457495"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B62D9AEE-9DD1-498A-BE1F-BF0A6A244E9D}"/>
                </a:ext>
              </a:extLst>
            </p:cNvPr>
            <p:cNvCxnSpPr/>
            <p:nvPr/>
          </p:nvCxnSpPr>
          <p:spPr>
            <a:xfrm flipH="1">
              <a:off x="7761794" y="4004840"/>
              <a:ext cx="457495"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1B6B76EE-7BB3-444D-B9D8-4E947B75F041}"/>
                </a:ext>
              </a:extLst>
            </p:cNvPr>
            <p:cNvCxnSpPr/>
            <p:nvPr/>
          </p:nvCxnSpPr>
          <p:spPr>
            <a:xfrm>
              <a:off x="8053231" y="2428734"/>
              <a:ext cx="0" cy="1564531"/>
            </a:xfrm>
            <a:prstGeom prst="straightConnector1">
              <a:avLst/>
            </a:prstGeom>
            <a:ln w="381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8" name="テキスト ボックス 27">
            <a:extLst>
              <a:ext uri="{FF2B5EF4-FFF2-40B4-BE49-F238E27FC236}">
                <a16:creationId xmlns:a16="http://schemas.microsoft.com/office/drawing/2014/main" id="{1EF15901-BBC3-44C2-BBB0-58F763B3182B}"/>
              </a:ext>
            </a:extLst>
          </p:cNvPr>
          <p:cNvSpPr txBox="1"/>
          <p:nvPr/>
        </p:nvSpPr>
        <p:spPr>
          <a:xfrm>
            <a:off x="8180275" y="2966897"/>
            <a:ext cx="963725" cy="461665"/>
          </a:xfrm>
          <a:prstGeom prst="rect">
            <a:avLst/>
          </a:prstGeom>
          <a:noFill/>
        </p:spPr>
        <p:txBody>
          <a:bodyPr wrap="none" rtlCol="0">
            <a:spAutoFit/>
          </a:bodyPr>
          <a:lstStyle/>
          <a:p>
            <a:r>
              <a:rPr kumimoji="1" lang="en-US" altLang="ja-JP" sz="2400" dirty="0">
                <a:latin typeface="ＭＳ Ｐゴシック" panose="020B0600070205080204" pitchFamily="50" charset="-128"/>
                <a:ea typeface="ＭＳ Ｐゴシック" panose="020B0600070205080204" pitchFamily="50" charset="-128"/>
              </a:rPr>
              <a:t>height</a:t>
            </a:r>
            <a:endParaRPr kumimoji="1" lang="ja-JP" altLang="en-US" dirty="0">
              <a:latin typeface="ＭＳ Ｐゴシック" panose="020B0600070205080204" pitchFamily="50" charset="-128"/>
              <a:ea typeface="ＭＳ Ｐゴシック" panose="020B0600070205080204" pitchFamily="50" charset="-128"/>
            </a:endParaRPr>
          </a:p>
        </p:txBody>
      </p:sp>
      <p:grpSp>
        <p:nvGrpSpPr>
          <p:cNvPr id="53" name="グループ化 52">
            <a:extLst>
              <a:ext uri="{FF2B5EF4-FFF2-40B4-BE49-F238E27FC236}">
                <a16:creationId xmlns:a16="http://schemas.microsoft.com/office/drawing/2014/main" id="{A6E88442-690A-468E-9F89-E6D899BA9CB7}"/>
              </a:ext>
            </a:extLst>
          </p:cNvPr>
          <p:cNvGrpSpPr/>
          <p:nvPr/>
        </p:nvGrpSpPr>
        <p:grpSpPr>
          <a:xfrm rot="16200000">
            <a:off x="7056292" y="1692363"/>
            <a:ext cx="464255" cy="1048988"/>
            <a:chOff x="7755034" y="2428734"/>
            <a:chExt cx="464255" cy="1576106"/>
          </a:xfrm>
        </p:grpSpPr>
        <p:cxnSp>
          <p:nvCxnSpPr>
            <p:cNvPr id="54" name="直線コネクタ 53">
              <a:extLst>
                <a:ext uri="{FF2B5EF4-FFF2-40B4-BE49-F238E27FC236}">
                  <a16:creationId xmlns:a16="http://schemas.microsoft.com/office/drawing/2014/main" id="{E8BA6591-4D98-4FA0-9BDA-D5881BC8B51C}"/>
                </a:ext>
              </a:extLst>
            </p:cNvPr>
            <p:cNvCxnSpPr>
              <a:cxnSpLocks/>
            </p:cNvCxnSpPr>
            <p:nvPr/>
          </p:nvCxnSpPr>
          <p:spPr>
            <a:xfrm flipH="1">
              <a:off x="7755034" y="2428734"/>
              <a:ext cx="457495"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C4328AE-4ED5-4F35-8F52-C3CF80B0F288}"/>
                </a:ext>
              </a:extLst>
            </p:cNvPr>
            <p:cNvCxnSpPr/>
            <p:nvPr/>
          </p:nvCxnSpPr>
          <p:spPr>
            <a:xfrm flipH="1">
              <a:off x="7761794" y="4004840"/>
              <a:ext cx="457495"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D16B8124-83A0-4F34-9723-082E2BBB193F}"/>
                </a:ext>
              </a:extLst>
            </p:cNvPr>
            <p:cNvCxnSpPr/>
            <p:nvPr/>
          </p:nvCxnSpPr>
          <p:spPr>
            <a:xfrm>
              <a:off x="8053231" y="2428734"/>
              <a:ext cx="0" cy="1564531"/>
            </a:xfrm>
            <a:prstGeom prst="straightConnector1">
              <a:avLst/>
            </a:prstGeom>
            <a:ln w="381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7" name="テキスト ボックス 56">
            <a:extLst>
              <a:ext uri="{FF2B5EF4-FFF2-40B4-BE49-F238E27FC236}">
                <a16:creationId xmlns:a16="http://schemas.microsoft.com/office/drawing/2014/main" id="{E43EEBCB-AC02-42CC-BC2C-B06712EDE540}"/>
              </a:ext>
            </a:extLst>
          </p:cNvPr>
          <p:cNvSpPr txBox="1"/>
          <p:nvPr/>
        </p:nvSpPr>
        <p:spPr>
          <a:xfrm>
            <a:off x="6873802" y="1707181"/>
            <a:ext cx="865943" cy="461665"/>
          </a:xfrm>
          <a:prstGeom prst="rect">
            <a:avLst/>
          </a:prstGeom>
          <a:noFill/>
        </p:spPr>
        <p:txBody>
          <a:bodyPr wrap="none" rtlCol="0">
            <a:spAutoFit/>
          </a:bodyPr>
          <a:lstStyle/>
          <a:p>
            <a:r>
              <a:rPr kumimoji="1" lang="en-US" altLang="ja-JP" sz="2400" dirty="0">
                <a:latin typeface="ＭＳ Ｐゴシック" panose="020B0600070205080204" pitchFamily="50" charset="-128"/>
                <a:ea typeface="ＭＳ Ｐゴシック" panose="020B0600070205080204" pitchFamily="50" charset="-128"/>
              </a:rPr>
              <a:t>width</a:t>
            </a:r>
            <a:endParaRPr kumimoji="1" lang="ja-JP" altLang="en-US"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061153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6F54582-5FE5-408A-87D1-28EBD5FF063C}"/>
              </a:ext>
            </a:extLst>
          </p:cNvPr>
          <p:cNvSpPr txBox="1"/>
          <p:nvPr/>
        </p:nvSpPr>
        <p:spPr>
          <a:xfrm>
            <a:off x="266700" y="381000"/>
            <a:ext cx="5905500" cy="523220"/>
          </a:xfrm>
          <a:prstGeom prst="rect">
            <a:avLst/>
          </a:prstGeom>
          <a:noFill/>
        </p:spPr>
        <p:txBody>
          <a:bodyPr wrap="square" rtlCol="0">
            <a:spAutoFit/>
          </a:bodyPr>
          <a:lstStyle/>
          <a:p>
            <a:r>
              <a:rPr kumimoji="1" lang="en-US" altLang="ja-JP" sz="2800" u="sng" dirty="0">
                <a:solidFill>
                  <a:schemeClr val="tx1">
                    <a:lumMod val="75000"/>
                  </a:schemeClr>
                </a:solidFill>
              </a:rPr>
              <a:t>5. </a:t>
            </a:r>
            <a:r>
              <a:rPr kumimoji="1" lang="ja-JP" altLang="en-US" sz="2800" u="sng" dirty="0">
                <a:solidFill>
                  <a:schemeClr val="tx1">
                    <a:lumMod val="75000"/>
                  </a:schemeClr>
                </a:solidFill>
              </a:rPr>
              <a:t>機械学習の定式化</a:t>
            </a:r>
            <a:r>
              <a:rPr kumimoji="1" lang="en-US" altLang="ja-JP" sz="2800" u="sng" dirty="0">
                <a:solidFill>
                  <a:schemeClr val="tx1">
                    <a:lumMod val="75000"/>
                  </a:schemeClr>
                </a:solidFill>
              </a:rPr>
              <a:t>(1)</a:t>
            </a:r>
            <a:endParaRPr kumimoji="1" lang="ja-JP" altLang="en-US" sz="2800" u="sng" dirty="0">
              <a:solidFill>
                <a:schemeClr val="tx1">
                  <a:lumMod val="75000"/>
                </a:schemeClr>
              </a:solidFill>
            </a:endParaRP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E57E12B2-8A95-445E-8D29-FEB65D16B82D}"/>
                  </a:ext>
                </a:extLst>
              </p:cNvPr>
              <p:cNvSpPr txBox="1"/>
              <p:nvPr/>
            </p:nvSpPr>
            <p:spPr>
              <a:xfrm flipH="1">
                <a:off x="660399" y="1032096"/>
                <a:ext cx="7823201" cy="5672130"/>
              </a:xfrm>
              <a:prstGeom prst="rect">
                <a:avLst/>
              </a:prstGeom>
              <a:noFill/>
            </p:spPr>
            <p:txBody>
              <a:bodyPr wrap="square" rtlCol="0">
                <a:spAutoFit/>
              </a:bodyPr>
              <a:lstStyle/>
              <a:p>
                <a:pPr marL="285750" indent="-285750">
                  <a:lnSpc>
                    <a:spcPts val="4000"/>
                  </a:lnSpc>
                  <a:buFont typeface="Arial" panose="020B0604020202020204" pitchFamily="34" charset="0"/>
                  <a:buChar char="•"/>
                </a:pPr>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入力空間　</a:t>
                </a:r>
                <a14:m>
                  <m:oMath xmlns:m="http://schemas.openxmlformats.org/officeDocument/2006/math">
                    <m:r>
                      <a:rPr kumimoji="1" lang="ja-JP" altLang="en-US" sz="2400" i="1" smtClean="0">
                        <a:solidFill>
                          <a:schemeClr val="tx1">
                            <a:lumMod val="75000"/>
                          </a:schemeClr>
                        </a:solidFill>
                        <a:latin typeface="Cambria Math" panose="02040503050406030204" pitchFamily="18" charset="0"/>
                        <a:ea typeface="ＭＳ Ｐゴシック" panose="020B0600070205080204" pitchFamily="50" charset="-128"/>
                      </a:rPr>
                      <m:t>𝒳</m:t>
                    </m:r>
                    <m:r>
                      <a:rPr kumimoji="1" lang="ja-JP" altLang="en-US" sz="2400" i="1" smtClean="0">
                        <a:solidFill>
                          <a:schemeClr val="tx1">
                            <a:lumMod val="75000"/>
                          </a:schemeClr>
                        </a:solidFill>
                        <a:latin typeface="Cambria Math" panose="02040503050406030204" pitchFamily="18" charset="0"/>
                        <a:ea typeface="ＭＳ Ｐゴシック" panose="020B0600070205080204" pitchFamily="50" charset="-128"/>
                      </a:rPr>
                      <m:t>⊂</m:t>
                    </m:r>
                    <m:sSup>
                      <m:sSupPr>
                        <m:ctrlPr>
                          <a:rPr kumimoji="1" lang="en-US" altLang="ja-JP" sz="2400" i="1" smtClean="0">
                            <a:solidFill>
                              <a:schemeClr val="tx1">
                                <a:lumMod val="75000"/>
                              </a:schemeClr>
                            </a:solidFill>
                            <a:latin typeface="Cambria Math" panose="02040503050406030204" pitchFamily="18" charset="0"/>
                            <a:ea typeface="ＭＳ Ｐゴシック" panose="020B0600070205080204" pitchFamily="50" charset="-128"/>
                          </a:rPr>
                        </m:ctrlPr>
                      </m:sSupPr>
                      <m:e>
                        <m:r>
                          <a:rPr kumimoji="1" lang="en-US" altLang="ja-JP" sz="2400" i="1" smtClean="0">
                            <a:solidFill>
                              <a:schemeClr val="tx1">
                                <a:lumMod val="75000"/>
                              </a:schemeClr>
                            </a:solidFill>
                            <a:latin typeface="Cambria Math" panose="02040503050406030204" pitchFamily="18" charset="0"/>
                            <a:ea typeface="Cambria Math" panose="02040503050406030204" pitchFamily="18" charset="0"/>
                          </a:rPr>
                          <m:t>ℝ</m:t>
                        </m:r>
                      </m:e>
                      <m:sup>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𝑑</m:t>
                        </m:r>
                      </m:sup>
                    </m:sSup>
                  </m:oMath>
                </a14:m>
                <a:endPar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endParaRPr>
              </a:p>
              <a:p>
                <a:pPr marL="285750" indent="-285750">
                  <a:lnSpc>
                    <a:spcPts val="4000"/>
                  </a:lnSpc>
                  <a:buFont typeface="Arial" panose="020B0604020202020204" pitchFamily="34" charset="0"/>
                  <a:buChar char="•"/>
                </a:pPr>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出力空間　</a:t>
                </a:r>
                <a14:m>
                  <m:oMath xmlns:m="http://schemas.openxmlformats.org/officeDocument/2006/math">
                    <m:r>
                      <a:rPr kumimoji="1" lang="ja-JP" altLang="en-US" sz="2400" i="1" smtClean="0">
                        <a:solidFill>
                          <a:schemeClr val="tx1">
                            <a:lumMod val="75000"/>
                          </a:schemeClr>
                        </a:solidFill>
                        <a:latin typeface="Cambria Math" panose="02040503050406030204" pitchFamily="18" charset="0"/>
                        <a:ea typeface="ＭＳ Ｐゴシック" panose="020B0600070205080204" pitchFamily="50" charset="-128"/>
                      </a:rPr>
                      <m:t>𝒴</m:t>
                    </m:r>
                  </m:oMath>
                </a14:m>
                <a:endPar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endParaRPr>
              </a:p>
              <a:p>
                <a:pPr marL="742950" lvl="1" indent="-285750">
                  <a:lnSpc>
                    <a:spcPts val="4000"/>
                  </a:lnSpc>
                  <a:buFont typeface="Arial" panose="020B0604020202020204" pitchFamily="34" charset="0"/>
                  <a:buChar char="•"/>
                </a:pPr>
                <a14:m>
                  <m:oMath xmlns:m="http://schemas.openxmlformats.org/officeDocument/2006/math">
                    <m:r>
                      <a:rPr kumimoji="1" lang="ja-JP" altLang="en-US" sz="2400" i="1" smtClean="0">
                        <a:solidFill>
                          <a:schemeClr val="tx1">
                            <a:lumMod val="75000"/>
                          </a:schemeClr>
                        </a:solidFill>
                        <a:latin typeface="Cambria Math" panose="02040503050406030204" pitchFamily="18" charset="0"/>
                        <a:ea typeface="ＭＳ Ｐゴシック" panose="020B0600070205080204" pitchFamily="50" charset="-128"/>
                      </a:rPr>
                      <m:t>𝒴</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m:t>
                    </m:r>
                    <m:d>
                      <m:dPr>
                        <m:begChr m:val="{"/>
                        <m:endChr m:val="}"/>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dPr>
                      <m:e>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0, 1</m:t>
                        </m:r>
                      </m:e>
                    </m:d>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 :2</m:t>
                    </m:r>
                  </m:oMath>
                </a14:m>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値判別</a:t>
                </a:r>
                <a:endPar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endParaRPr>
              </a:p>
              <a:p>
                <a:pPr marL="742950" lvl="1" indent="-285750">
                  <a:lnSpc>
                    <a:spcPts val="4000"/>
                  </a:lnSpc>
                  <a:buFont typeface="Arial" panose="020B0604020202020204" pitchFamily="34" charset="0"/>
                  <a:buChar char="•"/>
                </a:pPr>
                <a14:m>
                  <m:oMath xmlns:m="http://schemas.openxmlformats.org/officeDocument/2006/math">
                    <m:r>
                      <a:rPr kumimoji="1" lang="ja-JP" altLang="en-US" sz="2400" i="1" smtClean="0">
                        <a:solidFill>
                          <a:schemeClr val="tx1">
                            <a:lumMod val="75000"/>
                          </a:schemeClr>
                        </a:solidFill>
                        <a:latin typeface="Cambria Math" panose="02040503050406030204" pitchFamily="18" charset="0"/>
                        <a:ea typeface="ＭＳ Ｐゴシック" panose="020B0600070205080204" pitchFamily="50" charset="-128"/>
                      </a:rPr>
                      <m:t>𝒴</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m:t>
                    </m:r>
                    <m:r>
                      <a:rPr kumimoji="1" lang="en-US" altLang="ja-JP" sz="2400" b="0" i="1" smtClean="0">
                        <a:solidFill>
                          <a:schemeClr val="tx1">
                            <a:lumMod val="75000"/>
                          </a:schemeClr>
                        </a:solidFill>
                        <a:latin typeface="Cambria Math" panose="02040503050406030204" pitchFamily="18" charset="0"/>
                        <a:ea typeface="Cambria Math" panose="02040503050406030204" pitchFamily="18" charset="0"/>
                      </a:rPr>
                      <m:t>ℝ</m:t>
                    </m:r>
                    <m:r>
                      <a:rPr kumimoji="1" lang="en-US" altLang="ja-JP" sz="2400" b="0" i="1" smtClean="0">
                        <a:solidFill>
                          <a:schemeClr val="tx1">
                            <a:lumMod val="75000"/>
                          </a:schemeClr>
                        </a:solidFill>
                        <a:latin typeface="Cambria Math" panose="02040503050406030204" pitchFamily="18" charset="0"/>
                        <a:ea typeface="Cambria Math" panose="02040503050406030204" pitchFamily="18" charset="0"/>
                      </a:rPr>
                      <m:t> : </m:t>
                    </m:r>
                  </m:oMath>
                </a14:m>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回帰</a:t>
                </a:r>
                <a:endPar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endParaRPr>
              </a:p>
              <a:p>
                <a:pPr marL="742950" lvl="1" indent="-285750">
                  <a:lnSpc>
                    <a:spcPts val="4000"/>
                  </a:lnSpc>
                  <a:buFont typeface="Arial" panose="020B0604020202020204" pitchFamily="34" charset="0"/>
                  <a:buChar char="•"/>
                </a:pPr>
                <a14:m>
                  <m:oMath xmlns:m="http://schemas.openxmlformats.org/officeDocument/2006/math">
                    <m:r>
                      <a:rPr kumimoji="1" lang="ja-JP" altLang="en-US" sz="2400" i="1" smtClean="0">
                        <a:solidFill>
                          <a:schemeClr val="tx1">
                            <a:lumMod val="75000"/>
                          </a:schemeClr>
                        </a:solidFill>
                        <a:latin typeface="Cambria Math" panose="02040503050406030204" pitchFamily="18" charset="0"/>
                        <a:ea typeface="ＭＳ Ｐゴシック" panose="020B0600070205080204" pitchFamily="50" charset="-128"/>
                      </a:rPr>
                      <m:t>𝒴</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m:t>
                    </m:r>
                    <m:d>
                      <m:dPr>
                        <m:begChr m:val="{"/>
                        <m:endChr m:val="}"/>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dPr>
                      <m:e>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𝑐</m:t>
                        </m:r>
                      </m:e>
                    </m:d>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 </m:t>
                    </m:r>
                    <m:d>
                      <m:dPr>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dPr>
                      <m:e>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1</m:t>
                        </m:r>
                        <m:r>
                          <a:rPr kumimoji="1" lang="ja-JP" altLang="en-US" sz="2400" i="1">
                            <a:solidFill>
                              <a:schemeClr val="tx1">
                                <a:lumMod val="75000"/>
                              </a:schemeClr>
                            </a:solidFill>
                            <a:latin typeface="Cambria Math" panose="02040503050406030204" pitchFamily="18" charset="0"/>
                            <a:ea typeface="ＭＳ Ｐゴシック" panose="020B0600070205080204" pitchFamily="50" charset="-128"/>
                          </a:rPr>
                          <m:t>点集合</m:t>
                        </m:r>
                      </m:e>
                    </m:d>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 :</m:t>
                    </m:r>
                  </m:oMath>
                </a14:m>
                <a:r>
                  <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rPr>
                  <a:t> </a:t>
                </a:r>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教師なし学習</a:t>
                </a:r>
                <a:endPar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endParaRPr>
              </a:p>
              <a:p>
                <a:pPr marL="285750" indent="-285750">
                  <a:lnSpc>
                    <a:spcPts val="4000"/>
                  </a:lnSpc>
                  <a:buFont typeface="Arial" panose="020B0604020202020204" pitchFamily="34" charset="0"/>
                  <a:buChar char="•"/>
                </a:pPr>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データ生成分布</a:t>
                </a:r>
                <a14:m>
                  <m:oMath xmlns:m="http://schemas.openxmlformats.org/officeDocument/2006/math">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𝑃</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𝑃</m:t>
                    </m:r>
                    <m:d>
                      <m:dPr>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dPr>
                      <m:e>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𝑋</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 </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𝑌</m:t>
                        </m:r>
                      </m:e>
                    </m:d>
                  </m:oMath>
                </a14:m>
                <a:endPar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endParaRPr>
              </a:p>
              <a:p>
                <a:pPr marL="285750" indent="-285750">
                  <a:lnSpc>
                    <a:spcPts val="4000"/>
                  </a:lnSpc>
                  <a:buFont typeface="Arial" panose="020B0604020202020204" pitchFamily="34" charset="0"/>
                  <a:buChar char="•"/>
                </a:pPr>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仮説 </a:t>
                </a:r>
                <a14:m>
                  <m:oMath xmlns:m="http://schemas.openxmlformats.org/officeDocument/2006/math">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h</m:t>
                    </m:r>
                  </m:oMath>
                </a14:m>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 ：</a:t>
                </a:r>
                <a14:m>
                  <m:oMath xmlns:m="http://schemas.openxmlformats.org/officeDocument/2006/math">
                    <m:r>
                      <a:rPr kumimoji="1" lang="ja-JP" altLang="en-US" sz="2400" i="1" dirty="0" smtClean="0">
                        <a:solidFill>
                          <a:schemeClr val="tx1">
                            <a:lumMod val="75000"/>
                          </a:schemeClr>
                        </a:solidFill>
                        <a:latin typeface="Cambria Math" panose="02040503050406030204" pitchFamily="18" charset="0"/>
                        <a:ea typeface="ＭＳ Ｐゴシック" panose="020B0600070205080204" pitchFamily="50" charset="-128"/>
                      </a:rPr>
                      <m:t>𝒳</m:t>
                    </m:r>
                    <m:r>
                      <a:rPr kumimoji="1" lang="ja-JP" altLang="en-US" sz="2400" i="1" dirty="0" smtClean="0">
                        <a:solidFill>
                          <a:schemeClr val="tx1">
                            <a:lumMod val="75000"/>
                          </a:schemeClr>
                        </a:solidFill>
                        <a:latin typeface="Cambria Math" panose="02040503050406030204" pitchFamily="18" charset="0"/>
                        <a:ea typeface="ＭＳ Ｐゴシック" panose="020B0600070205080204" pitchFamily="50" charset="-128"/>
                      </a:rPr>
                      <m:t>⟶</m:t>
                    </m:r>
                    <m:r>
                      <a:rPr kumimoji="1" lang="ja-JP" altLang="en-US" sz="2400" i="1" dirty="0" smtClean="0">
                        <a:solidFill>
                          <a:schemeClr val="tx1">
                            <a:lumMod val="75000"/>
                          </a:schemeClr>
                        </a:solidFill>
                        <a:latin typeface="Cambria Math" panose="02040503050406030204" pitchFamily="18" charset="0"/>
                        <a:ea typeface="ＭＳ Ｐゴシック" panose="020B0600070205080204" pitchFamily="50" charset="-128"/>
                      </a:rPr>
                      <m:t>𝒴</m:t>
                    </m:r>
                  </m:oMath>
                </a14:m>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 入出力関係を予測する</a:t>
                </a:r>
                <a:endPar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endParaRPr>
              </a:p>
              <a:p>
                <a:pPr marL="285750" indent="-285750">
                  <a:lnSpc>
                    <a:spcPts val="4000"/>
                  </a:lnSpc>
                  <a:buFont typeface="Arial" panose="020B0604020202020204" pitchFamily="34" charset="0"/>
                  <a:buChar char="•"/>
                </a:pPr>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損失関数 </a:t>
                </a:r>
                <a14:m>
                  <m:oMath xmlns:m="http://schemas.openxmlformats.org/officeDocument/2006/math">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𝑙</m:t>
                    </m:r>
                  </m:oMath>
                </a14:m>
                <a:endPar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endParaRPr>
              </a:p>
              <a:p>
                <a:pPr marL="742950" lvl="1" indent="-285750">
                  <a:lnSpc>
                    <a:spcPts val="4000"/>
                  </a:lnSpc>
                  <a:buFont typeface="Arial" panose="020B0604020202020204" pitchFamily="34" charset="0"/>
                  <a:buChar char="•"/>
                </a:pPr>
                <a14:m>
                  <m:oMath xmlns:m="http://schemas.openxmlformats.org/officeDocument/2006/math">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0−1</m:t>
                    </m:r>
                  </m:oMath>
                </a14:m>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損失</a:t>
                </a:r>
                <a:r>
                  <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rPr>
                  <a:t>(</a:t>
                </a:r>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判別</a:t>
                </a:r>
                <a:r>
                  <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rPr>
                  <a:t>)</a:t>
                </a:r>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a:t>
                </a:r>
                <a14:m>
                  <m:oMath xmlns:m="http://schemas.openxmlformats.org/officeDocument/2006/math">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𝑙</m:t>
                    </m:r>
                    <m:d>
                      <m:dPr>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dPr>
                      <m:e>
                        <m:acc>
                          <m:accPr>
                            <m:chr m:val="̂"/>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accPr>
                          <m:e>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𝑦</m:t>
                            </m:r>
                          </m:e>
                        </m:acc>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 </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𝑦</m:t>
                        </m:r>
                      </m:e>
                    </m:d>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m:t>
                    </m:r>
                    <m:r>
                      <a:rPr kumimoji="1" lang="en-US" altLang="ja-JP" sz="2400" b="1" i="1" smtClean="0">
                        <a:solidFill>
                          <a:schemeClr val="tx1">
                            <a:lumMod val="75000"/>
                          </a:schemeClr>
                        </a:solidFill>
                        <a:latin typeface="Cambria Math" panose="02040503050406030204" pitchFamily="18" charset="0"/>
                        <a:ea typeface="ＭＳ Ｐゴシック" panose="020B0600070205080204" pitchFamily="50" charset="-128"/>
                      </a:rPr>
                      <m:t>𝟏</m:t>
                    </m:r>
                    <m:d>
                      <m:dPr>
                        <m:begChr m:val="["/>
                        <m:endChr m:val="]"/>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dPr>
                      <m:e>
                        <m:acc>
                          <m:accPr>
                            <m:chr m:val="̂"/>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accPr>
                          <m:e>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𝑦</m:t>
                            </m:r>
                          </m:e>
                        </m:acc>
                        <m:r>
                          <a:rPr kumimoji="1" lang="en-US" altLang="ja-JP" sz="2400" i="1">
                            <a:solidFill>
                              <a:schemeClr val="tx1">
                                <a:lumMod val="75000"/>
                              </a:schemeClr>
                            </a:solidFill>
                            <a:latin typeface="Cambria Math" panose="02040503050406030204" pitchFamily="18" charset="0"/>
                            <a:ea typeface="ＭＳ Ｐゴシック" panose="020B0600070205080204" pitchFamily="50" charset="-128"/>
                          </a:rPr>
                          <m:t>≠</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𝑦</m:t>
                        </m:r>
                      </m:e>
                    </m:d>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m:t>
                    </m:r>
                    <m:d>
                      <m:dPr>
                        <m:begChr m:val="{"/>
                        <m:endChr m:val=""/>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dPr>
                      <m:e>
                        <m:eqArr>
                          <m:eqArrPr>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eqArrPr>
                          <m:e>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1  </m:t>
                            </m:r>
                            <m:r>
                              <a:rPr kumimoji="1" lang="ja-JP" altLang="en-US" sz="2400" i="1">
                                <a:solidFill>
                                  <a:schemeClr val="tx1">
                                    <a:lumMod val="75000"/>
                                  </a:schemeClr>
                                </a:solidFill>
                                <a:latin typeface="Cambria Math" panose="02040503050406030204" pitchFamily="18" charset="0"/>
                                <a:ea typeface="ＭＳ Ｐゴシック" panose="020B0600070205080204" pitchFamily="50" charset="-128"/>
                              </a:rPr>
                              <m:t>　</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𝑖𝑓</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 </m:t>
                            </m:r>
                            <m:acc>
                              <m:accPr>
                                <m:chr m:val="̂"/>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accPr>
                              <m:e>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𝑦</m:t>
                                </m:r>
                              </m:e>
                            </m:acc>
                            <m:r>
                              <a:rPr kumimoji="1" lang="en-US" altLang="ja-JP" sz="2400" b="0" i="1" smtClean="0">
                                <a:solidFill>
                                  <a:schemeClr val="tx1">
                                    <a:lumMod val="75000"/>
                                  </a:schemeClr>
                                </a:solidFill>
                                <a:latin typeface="Cambria Math" panose="02040503050406030204" pitchFamily="18" charset="0"/>
                                <a:ea typeface="Cambria Math" panose="02040503050406030204" pitchFamily="18" charset="0"/>
                              </a:rPr>
                              <m:t>≠</m:t>
                            </m:r>
                            <m:r>
                              <a:rPr kumimoji="1" lang="en-US" altLang="ja-JP" sz="2400" b="0" i="1" smtClean="0">
                                <a:solidFill>
                                  <a:schemeClr val="tx1">
                                    <a:lumMod val="75000"/>
                                  </a:schemeClr>
                                </a:solidFill>
                                <a:latin typeface="Cambria Math" panose="02040503050406030204" pitchFamily="18" charset="0"/>
                                <a:ea typeface="Cambria Math" panose="02040503050406030204" pitchFamily="18" charset="0"/>
                              </a:rPr>
                              <m:t>𝑦</m:t>
                            </m:r>
                          </m:e>
                          <m:e>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0  </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𝑜𝑡h𝑒𝑟𝑤𝑖𝑠𝑒</m:t>
                            </m:r>
                          </m:e>
                        </m:eqArr>
                      </m:e>
                    </m:d>
                  </m:oMath>
                </a14:m>
                <a:endPar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endParaRPr>
              </a:p>
              <a:p>
                <a:pPr marL="742950" lvl="1" indent="-285750">
                  <a:lnSpc>
                    <a:spcPts val="4000"/>
                  </a:lnSpc>
                  <a:buFont typeface="Arial" panose="020B0604020202020204" pitchFamily="34" charset="0"/>
                  <a:buChar char="•"/>
                </a:pPr>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二乗損失（回帰）：</a:t>
                </a:r>
                <a14:m>
                  <m:oMath xmlns:m="http://schemas.openxmlformats.org/officeDocument/2006/math">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𝑙</m:t>
                    </m:r>
                    <m:d>
                      <m:dPr>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dPr>
                      <m:e>
                        <m:acc>
                          <m:accPr>
                            <m:chr m:val="̂"/>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accPr>
                          <m:e>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𝑦</m:t>
                            </m:r>
                          </m:e>
                        </m:acc>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 </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𝑦</m:t>
                        </m:r>
                      </m:e>
                    </m:d>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m:t>
                    </m:r>
                    <m:sSup>
                      <m:sSupPr>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sSupPr>
                      <m:e>
                        <m:d>
                          <m:dPr>
                            <m:begChr m:val="|"/>
                            <m:endChr m:val="|"/>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dPr>
                          <m:e>
                            <m:acc>
                              <m:accPr>
                                <m:chr m:val="̂"/>
                                <m:ctrlP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ctrlPr>
                              </m:accPr>
                              <m:e>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𝑦</m:t>
                                </m:r>
                              </m:e>
                            </m:acc>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m:t>
                            </m:r>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𝑦</m:t>
                            </m:r>
                          </m:e>
                        </m:d>
                      </m:e>
                      <m:sup>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2</m:t>
                        </m:r>
                      </m:sup>
                    </m:sSup>
                  </m:oMath>
                </a14:m>
                <a:endParaRPr kumimoji="1" lang="en-US" altLang="ja-JP" sz="2400" b="0" dirty="0">
                  <a:solidFill>
                    <a:schemeClr val="tx1">
                      <a:lumMod val="75000"/>
                    </a:schemeClr>
                  </a:solidFill>
                  <a:latin typeface="ＭＳ Ｐゴシック" panose="020B0600070205080204" pitchFamily="50" charset="-128"/>
                  <a:ea typeface="ＭＳ Ｐゴシック" panose="020B0600070205080204" pitchFamily="50" charset="-128"/>
                </a:endParaRPr>
              </a:p>
              <a:p>
                <a:pPr marL="742950" lvl="1" indent="-285750">
                  <a:lnSpc>
                    <a:spcPts val="4000"/>
                  </a:lnSpc>
                  <a:buFont typeface="Arial" panose="020B0604020202020204" pitchFamily="34" charset="0"/>
                  <a:buChar char="•"/>
                </a:pPr>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再構成損失（教師なし学習）：</a:t>
                </a:r>
                <a14:m>
                  <m:oMath xmlns:m="http://schemas.openxmlformats.org/officeDocument/2006/math">
                    <m:sSup>
                      <m:sSupPr>
                        <m:ctrlPr>
                          <a:rPr kumimoji="1" lang="en-US" altLang="ja-JP" sz="2400" i="1" smtClean="0">
                            <a:solidFill>
                              <a:schemeClr val="tx1">
                                <a:lumMod val="75000"/>
                              </a:schemeClr>
                            </a:solidFill>
                            <a:latin typeface="Cambria Math" panose="02040503050406030204" pitchFamily="18" charset="0"/>
                            <a:ea typeface="ＭＳ Ｐゴシック" panose="020B0600070205080204" pitchFamily="50" charset="-128"/>
                          </a:rPr>
                        </m:ctrlPr>
                      </m:sSupPr>
                      <m:e>
                        <m:d>
                          <m:dPr>
                            <m:begChr m:val="‖"/>
                            <m:endChr m:val="‖"/>
                            <m:ctrlPr>
                              <a:rPr kumimoji="1" lang="en-US" altLang="ja-JP" sz="2400" i="1">
                                <a:solidFill>
                                  <a:schemeClr val="tx1">
                                    <a:lumMod val="75000"/>
                                  </a:schemeClr>
                                </a:solidFill>
                                <a:latin typeface="Cambria Math" panose="02040503050406030204" pitchFamily="18" charset="0"/>
                                <a:ea typeface="ＭＳ Ｐゴシック" panose="020B0600070205080204" pitchFamily="50" charset="-128"/>
                              </a:rPr>
                            </m:ctrlPr>
                          </m:dPr>
                          <m:e>
                            <m:acc>
                              <m:accPr>
                                <m:chr m:val="̂"/>
                                <m:ctrlPr>
                                  <a:rPr kumimoji="1" lang="en-US" altLang="ja-JP" sz="2400" i="1">
                                    <a:solidFill>
                                      <a:schemeClr val="tx1">
                                        <a:lumMod val="75000"/>
                                      </a:schemeClr>
                                    </a:solidFill>
                                    <a:latin typeface="Cambria Math" panose="02040503050406030204" pitchFamily="18" charset="0"/>
                                    <a:ea typeface="ＭＳ Ｐゴシック" panose="020B0600070205080204" pitchFamily="50" charset="-128"/>
                                  </a:rPr>
                                </m:ctrlPr>
                              </m:accPr>
                              <m:e>
                                <m:r>
                                  <a:rPr kumimoji="1" lang="en-US" altLang="ja-JP" sz="2400" i="1">
                                    <a:solidFill>
                                      <a:schemeClr val="tx1">
                                        <a:lumMod val="75000"/>
                                      </a:schemeClr>
                                    </a:solidFill>
                                    <a:latin typeface="Cambria Math" panose="02040503050406030204" pitchFamily="18" charset="0"/>
                                    <a:ea typeface="ＭＳ Ｐゴシック" panose="020B0600070205080204" pitchFamily="50" charset="-128"/>
                                  </a:rPr>
                                  <m:t>𝑥</m:t>
                                </m:r>
                              </m:e>
                            </m:acc>
                            <m:r>
                              <a:rPr kumimoji="1" lang="en-US" altLang="ja-JP" sz="2400" i="1">
                                <a:solidFill>
                                  <a:schemeClr val="tx1">
                                    <a:lumMod val="75000"/>
                                  </a:schemeClr>
                                </a:solidFill>
                                <a:latin typeface="Cambria Math" panose="02040503050406030204" pitchFamily="18" charset="0"/>
                                <a:ea typeface="ＭＳ Ｐゴシック" panose="020B0600070205080204" pitchFamily="50" charset="-128"/>
                              </a:rPr>
                              <m:t>−</m:t>
                            </m:r>
                            <m:r>
                              <a:rPr kumimoji="1" lang="en-US" altLang="ja-JP" sz="2400" i="1">
                                <a:solidFill>
                                  <a:schemeClr val="tx1">
                                    <a:lumMod val="75000"/>
                                  </a:schemeClr>
                                </a:solidFill>
                                <a:latin typeface="Cambria Math" panose="02040503050406030204" pitchFamily="18" charset="0"/>
                                <a:ea typeface="ＭＳ Ｐゴシック" panose="020B0600070205080204" pitchFamily="50" charset="-128"/>
                              </a:rPr>
                              <m:t>𝑥</m:t>
                            </m:r>
                          </m:e>
                        </m:d>
                      </m:e>
                      <m:sup>
                        <m:r>
                          <a:rPr kumimoji="1" lang="en-US" altLang="ja-JP" sz="2400" b="0" i="1" smtClean="0">
                            <a:solidFill>
                              <a:schemeClr val="tx1">
                                <a:lumMod val="75000"/>
                              </a:schemeClr>
                            </a:solidFill>
                            <a:latin typeface="Cambria Math" panose="02040503050406030204" pitchFamily="18" charset="0"/>
                            <a:ea typeface="ＭＳ Ｐゴシック" panose="020B0600070205080204" pitchFamily="50" charset="-128"/>
                          </a:rPr>
                          <m:t>2</m:t>
                        </m:r>
                      </m:sup>
                    </m:sSup>
                  </m:oMath>
                </a14:m>
                <a:endPar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endParaRPr>
              </a:p>
            </p:txBody>
          </p:sp>
        </mc:Choice>
        <mc:Fallback xmlns="">
          <p:sp>
            <p:nvSpPr>
              <p:cNvPr id="15" name="テキスト ボックス 14">
                <a:extLst>
                  <a:ext uri="{FF2B5EF4-FFF2-40B4-BE49-F238E27FC236}">
                    <a16:creationId xmlns:a16="http://schemas.microsoft.com/office/drawing/2014/main" id="{E57E12B2-8A95-445E-8D29-FEB65D16B82D}"/>
                  </a:ext>
                </a:extLst>
              </p:cNvPr>
              <p:cNvSpPr txBox="1">
                <a:spLocks noRot="1" noChangeAspect="1" noMove="1" noResize="1" noEditPoints="1" noAdjustHandles="1" noChangeArrowheads="1" noChangeShapeType="1" noTextEdit="1"/>
              </p:cNvSpPr>
              <p:nvPr/>
            </p:nvSpPr>
            <p:spPr>
              <a:xfrm flipH="1">
                <a:off x="660399" y="1032096"/>
                <a:ext cx="7823201" cy="5672130"/>
              </a:xfrm>
              <a:prstGeom prst="rect">
                <a:avLst/>
              </a:prstGeom>
              <a:blipFill>
                <a:blip r:embed="rId2"/>
                <a:stretch>
                  <a:fillRect l="-1012" b="-128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15595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6F54582-5FE5-408A-87D1-28EBD5FF063C}"/>
              </a:ext>
            </a:extLst>
          </p:cNvPr>
          <p:cNvSpPr txBox="1"/>
          <p:nvPr/>
        </p:nvSpPr>
        <p:spPr>
          <a:xfrm>
            <a:off x="266699" y="381000"/>
            <a:ext cx="5144199" cy="523220"/>
          </a:xfrm>
          <a:prstGeom prst="rect">
            <a:avLst/>
          </a:prstGeom>
          <a:noFill/>
        </p:spPr>
        <p:txBody>
          <a:bodyPr wrap="square" rtlCol="0">
            <a:spAutoFit/>
          </a:bodyPr>
          <a:lstStyle/>
          <a:p>
            <a:r>
              <a:rPr kumimoji="1" lang="en-US" altLang="ja-JP" sz="2800" u="sng" dirty="0">
                <a:solidFill>
                  <a:schemeClr val="tx1">
                    <a:lumMod val="75000"/>
                  </a:schemeClr>
                </a:solidFill>
                <a:latin typeface="ＭＳ Ｐゴシック" panose="020B0600070205080204" pitchFamily="50" charset="-128"/>
                <a:ea typeface="ＭＳ Ｐゴシック" panose="020B0600070205080204" pitchFamily="50" charset="-128"/>
              </a:rPr>
              <a:t>1. Artificial Intelligence(AI)</a:t>
            </a:r>
            <a:r>
              <a:rPr kumimoji="1" lang="ja-JP" altLang="en-US" sz="2800" u="sng" dirty="0">
                <a:solidFill>
                  <a:schemeClr val="tx1">
                    <a:lumMod val="75000"/>
                  </a:schemeClr>
                </a:solidFill>
                <a:latin typeface="ＭＳ Ｐゴシック" panose="020B0600070205080204" pitchFamily="50" charset="-128"/>
                <a:ea typeface="ＭＳ Ｐゴシック" panose="020B0600070205080204" pitchFamily="50" charset="-128"/>
              </a:rPr>
              <a:t>とは</a:t>
            </a:r>
          </a:p>
        </p:txBody>
      </p:sp>
      <p:sp>
        <p:nvSpPr>
          <p:cNvPr id="3" name="テキスト ボックス 2">
            <a:extLst>
              <a:ext uri="{FF2B5EF4-FFF2-40B4-BE49-F238E27FC236}">
                <a16:creationId xmlns:a16="http://schemas.microsoft.com/office/drawing/2014/main" id="{8E99B750-3ED7-4936-8237-112D3AA9AC7D}"/>
              </a:ext>
            </a:extLst>
          </p:cNvPr>
          <p:cNvSpPr txBox="1"/>
          <p:nvPr/>
        </p:nvSpPr>
        <p:spPr>
          <a:xfrm>
            <a:off x="509449" y="966280"/>
            <a:ext cx="7821372" cy="461665"/>
          </a:xfrm>
          <a:prstGeom prst="rect">
            <a:avLst/>
          </a:prstGeom>
          <a:noFill/>
        </p:spPr>
        <p:txBody>
          <a:bodyPr wrap="none" rtlCol="0">
            <a:spAutoFit/>
          </a:bodyPr>
          <a:lstStyle/>
          <a:p>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現在，</a:t>
            </a:r>
            <a:r>
              <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rPr>
              <a:t>AI</a:t>
            </a: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とは</a:t>
            </a:r>
            <a:r>
              <a:rPr kumimoji="1" lang="ja-JP" altLang="en-US" sz="2400" dirty="0">
                <a:solidFill>
                  <a:srgbClr val="FF6600"/>
                </a:solidFill>
                <a:latin typeface="ＭＳ Ｐゴシック" panose="020B0600070205080204" pitchFamily="50" charset="-128"/>
                <a:ea typeface="ＭＳ Ｐゴシック" panose="020B0600070205080204" pitchFamily="50" charset="-128"/>
              </a:rPr>
              <a:t>知能を持ったコンピュータ</a:t>
            </a: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という意味で使われている．</a:t>
            </a:r>
            <a:endPar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endParaRPr>
          </a:p>
        </p:txBody>
      </p:sp>
      <p:sp>
        <p:nvSpPr>
          <p:cNvPr id="4" name="矢印: 下 3">
            <a:extLst>
              <a:ext uri="{FF2B5EF4-FFF2-40B4-BE49-F238E27FC236}">
                <a16:creationId xmlns:a16="http://schemas.microsoft.com/office/drawing/2014/main" id="{EC6A3602-43E8-495A-B942-948083ECCA46}"/>
              </a:ext>
            </a:extLst>
          </p:cNvPr>
          <p:cNvSpPr/>
          <p:nvPr/>
        </p:nvSpPr>
        <p:spPr>
          <a:xfrm>
            <a:off x="4159647" y="1397672"/>
            <a:ext cx="327171" cy="369332"/>
          </a:xfrm>
          <a:prstGeom prst="downArrow">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solidFill>
                <a:schemeClr val="tx1">
                  <a:lumMod val="75000"/>
                </a:schemeClr>
              </a:solidFill>
              <a:latin typeface="ＭＳ Ｐゴシック" panose="020B0600070205080204" pitchFamily="50" charset="-128"/>
              <a:ea typeface="ＭＳ Ｐゴシック" panose="020B0600070205080204" pitchFamily="50" charset="-128"/>
            </a:endParaRPr>
          </a:p>
        </p:txBody>
      </p:sp>
      <p:sp>
        <p:nvSpPr>
          <p:cNvPr id="5" name="正方形/長方形 4">
            <a:extLst>
              <a:ext uri="{FF2B5EF4-FFF2-40B4-BE49-F238E27FC236}">
                <a16:creationId xmlns:a16="http://schemas.microsoft.com/office/drawing/2014/main" id="{BCF34DD4-EB23-4A94-8384-147EDDBC7792}"/>
              </a:ext>
            </a:extLst>
          </p:cNvPr>
          <p:cNvSpPr/>
          <p:nvPr/>
        </p:nvSpPr>
        <p:spPr>
          <a:xfrm>
            <a:off x="552797" y="1767004"/>
            <a:ext cx="7668414" cy="707886"/>
          </a:xfrm>
          <a:prstGeom prst="rect">
            <a:avLst/>
          </a:prstGeom>
        </p:spPr>
        <p:txBody>
          <a:bodyPr wrap="square">
            <a:spAutoFit/>
          </a:bodyPr>
          <a:lstStyle/>
          <a:p>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現在のコンピュータでできることは，四則演算</a:t>
            </a:r>
            <a:r>
              <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rPr>
              <a:t>(+, </a:t>
            </a: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a:t>
            </a:r>
            <a:r>
              <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rPr>
              <a:t>, ×, ÷)</a:t>
            </a: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だけ．</a:t>
            </a:r>
            <a:endPar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endParaRPr>
          </a:p>
          <a:p>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よって，人工知能の目標とは，</a:t>
            </a:r>
            <a:endPar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endParaRPr>
          </a:p>
        </p:txBody>
      </p:sp>
      <p:sp>
        <p:nvSpPr>
          <p:cNvPr id="6" name="四角形: 角を丸くする 5">
            <a:extLst>
              <a:ext uri="{FF2B5EF4-FFF2-40B4-BE49-F238E27FC236}">
                <a16:creationId xmlns:a16="http://schemas.microsoft.com/office/drawing/2014/main" id="{951A624D-CE91-43D8-93E4-DAF173FF2B8C}"/>
              </a:ext>
            </a:extLst>
          </p:cNvPr>
          <p:cNvSpPr/>
          <p:nvPr/>
        </p:nvSpPr>
        <p:spPr>
          <a:xfrm>
            <a:off x="1199377" y="2758158"/>
            <a:ext cx="6745242" cy="945849"/>
          </a:xfrm>
          <a:prstGeom prst="roundRect">
            <a:avLst>
              <a:gd name="adj" fmla="val 7919"/>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人間の知的活動を四則演算で表現するか，</a:t>
            </a:r>
            <a:endParaRPr kumimoji="1" lang="en-US" altLang="ja-JP" sz="2400" dirty="0">
              <a:solidFill>
                <a:schemeClr val="tx1">
                  <a:lumMod val="75000"/>
                </a:schemeClr>
              </a:solidFill>
              <a:latin typeface="ＭＳ Ｐゴシック" panose="020B0600070205080204" pitchFamily="50" charset="-128"/>
              <a:ea typeface="ＭＳ Ｐゴシック" panose="020B0600070205080204" pitchFamily="50" charset="-128"/>
            </a:endParaRPr>
          </a:p>
          <a:p>
            <a:pPr algn="ctr"/>
            <a:r>
              <a:rPr kumimoji="1" lang="ja-JP" altLang="en-US" sz="2400" dirty="0">
                <a:solidFill>
                  <a:schemeClr val="tx1">
                    <a:lumMod val="75000"/>
                  </a:schemeClr>
                </a:solidFill>
                <a:latin typeface="ＭＳ Ｐゴシック" panose="020B0600070205080204" pitchFamily="50" charset="-128"/>
                <a:ea typeface="ＭＳ Ｐゴシック" panose="020B0600070205080204" pitchFamily="50" charset="-128"/>
              </a:rPr>
              <a:t>表現できていると人間が感じる程度に近づけること</a:t>
            </a:r>
          </a:p>
        </p:txBody>
      </p:sp>
      <p:sp>
        <p:nvSpPr>
          <p:cNvPr id="7" name="矢印: 下 6">
            <a:extLst>
              <a:ext uri="{FF2B5EF4-FFF2-40B4-BE49-F238E27FC236}">
                <a16:creationId xmlns:a16="http://schemas.microsoft.com/office/drawing/2014/main" id="{8F0FEAB5-4662-4A27-8E2C-23E1F2487510}"/>
              </a:ext>
            </a:extLst>
          </p:cNvPr>
          <p:cNvSpPr/>
          <p:nvPr/>
        </p:nvSpPr>
        <p:spPr>
          <a:xfrm>
            <a:off x="4408413" y="3992798"/>
            <a:ext cx="327171" cy="558201"/>
          </a:xfrm>
          <a:prstGeom prst="downArrow">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latin typeface="ＭＳ Ｐゴシック" panose="020B0600070205080204" pitchFamily="50" charset="-128"/>
              <a:ea typeface="ＭＳ Ｐゴシック" panose="020B0600070205080204" pitchFamily="50" charset="-128"/>
            </a:endParaRPr>
          </a:p>
        </p:txBody>
      </p:sp>
      <p:sp>
        <p:nvSpPr>
          <p:cNvPr id="14" name="テキスト ボックス 13">
            <a:extLst>
              <a:ext uri="{FF2B5EF4-FFF2-40B4-BE49-F238E27FC236}">
                <a16:creationId xmlns:a16="http://schemas.microsoft.com/office/drawing/2014/main" id="{38289C58-0318-44C0-BEF8-DD53EB91E7C7}"/>
              </a:ext>
            </a:extLst>
          </p:cNvPr>
          <p:cNvSpPr txBox="1"/>
          <p:nvPr/>
        </p:nvSpPr>
        <p:spPr>
          <a:xfrm>
            <a:off x="4735584" y="4071844"/>
            <a:ext cx="2520242" cy="369332"/>
          </a:xfrm>
          <a:prstGeom prst="rect">
            <a:avLst/>
          </a:prstGeom>
          <a:noFill/>
        </p:spPr>
        <p:txBody>
          <a:bodyPr wrap="none" rtlCol="0">
            <a:spAutoFit/>
          </a:bodyPr>
          <a:lstStyle/>
          <a:p>
            <a:r>
              <a:rPr kumimoji="1" lang="ja-JP" altLang="en-US" dirty="0">
                <a:solidFill>
                  <a:schemeClr val="tx1">
                    <a:lumMod val="75000"/>
                  </a:schemeClr>
                </a:solidFill>
                <a:latin typeface="ＭＳ Ｐゴシック" panose="020B0600070205080204" pitchFamily="50" charset="-128"/>
                <a:ea typeface="ＭＳ Ｐゴシック" panose="020B0600070205080204" pitchFamily="50" charset="-128"/>
              </a:rPr>
              <a:t>どうやって実現するか？</a:t>
            </a:r>
            <a:endParaRPr kumimoji="1" lang="en-US" altLang="ja-JP" dirty="0">
              <a:solidFill>
                <a:schemeClr val="tx1">
                  <a:lumMod val="75000"/>
                </a:schemeClr>
              </a:solidFill>
              <a:latin typeface="ＭＳ Ｐゴシック" panose="020B0600070205080204" pitchFamily="50" charset="-128"/>
              <a:ea typeface="ＭＳ Ｐゴシック" panose="020B0600070205080204" pitchFamily="50" charset="-128"/>
            </a:endParaRPr>
          </a:p>
        </p:txBody>
      </p:sp>
      <p:sp>
        <p:nvSpPr>
          <p:cNvPr id="8" name="テキスト ボックス 7">
            <a:extLst>
              <a:ext uri="{FF2B5EF4-FFF2-40B4-BE49-F238E27FC236}">
                <a16:creationId xmlns:a16="http://schemas.microsoft.com/office/drawing/2014/main" id="{F276805D-BF11-4AFA-8A5B-E65CB2A6166A}"/>
              </a:ext>
            </a:extLst>
          </p:cNvPr>
          <p:cNvSpPr txBox="1"/>
          <p:nvPr/>
        </p:nvSpPr>
        <p:spPr>
          <a:xfrm>
            <a:off x="715014" y="4700684"/>
            <a:ext cx="7713971" cy="1015663"/>
          </a:xfrm>
          <a:prstGeom prst="rect">
            <a:avLst/>
          </a:prstGeom>
          <a:noFill/>
        </p:spPr>
        <p:txBody>
          <a:bodyPr wrap="none" rtlCol="0">
            <a:spAutoFit/>
          </a:bodyPr>
          <a:lstStyle/>
          <a:p>
            <a:r>
              <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rPr>
              <a:t>1. </a:t>
            </a: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人間の知能の原理を数学的に解明して、それを工学的に再現する．</a:t>
            </a:r>
            <a:endPar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endParaRPr>
          </a:p>
          <a:p>
            <a:pPr algn="ctr"/>
            <a:r>
              <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rPr>
              <a:t>or</a:t>
            </a:r>
          </a:p>
          <a:p>
            <a:r>
              <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rPr>
              <a:t>2.</a:t>
            </a: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 工学的な試行錯誤の末，偶然出来上がる．</a:t>
            </a:r>
            <a:endPar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endParaRPr>
          </a:p>
        </p:txBody>
      </p:sp>
      <p:sp>
        <p:nvSpPr>
          <p:cNvPr id="11" name="テキスト ボックス 10">
            <a:extLst>
              <a:ext uri="{FF2B5EF4-FFF2-40B4-BE49-F238E27FC236}">
                <a16:creationId xmlns:a16="http://schemas.microsoft.com/office/drawing/2014/main" id="{460B31AE-B9E7-4069-AD43-2FCC98B00EED}"/>
              </a:ext>
            </a:extLst>
          </p:cNvPr>
          <p:cNvSpPr txBox="1"/>
          <p:nvPr/>
        </p:nvSpPr>
        <p:spPr>
          <a:xfrm>
            <a:off x="5481587" y="6513081"/>
            <a:ext cx="3662413" cy="307777"/>
          </a:xfrm>
          <a:prstGeom prst="rect">
            <a:avLst/>
          </a:prstGeom>
          <a:noFill/>
        </p:spPr>
        <p:txBody>
          <a:bodyPr wrap="none" rtlCol="0">
            <a:spAutoFit/>
          </a:bodyPr>
          <a:lstStyle/>
          <a:p>
            <a:r>
              <a:rPr kumimoji="1" lang="ja-JP" altLang="en-US" sz="1400" dirty="0">
                <a:solidFill>
                  <a:schemeClr val="tx1">
                    <a:lumMod val="75000"/>
                  </a:schemeClr>
                </a:solidFill>
              </a:rPr>
              <a:t>「</a:t>
            </a:r>
            <a:r>
              <a:rPr kumimoji="1" lang="en-US" altLang="ja-JP" sz="1400" dirty="0">
                <a:solidFill>
                  <a:schemeClr val="tx1">
                    <a:lumMod val="75000"/>
                  </a:schemeClr>
                </a:solidFill>
              </a:rPr>
              <a:t>AI vs. </a:t>
            </a:r>
            <a:r>
              <a:rPr kumimoji="1" lang="ja-JP" altLang="en-US" sz="1400" dirty="0">
                <a:solidFill>
                  <a:schemeClr val="tx1">
                    <a:lumMod val="75000"/>
                  </a:schemeClr>
                </a:solidFill>
              </a:rPr>
              <a:t>教科書が読めない子どもたち」より</a:t>
            </a:r>
          </a:p>
        </p:txBody>
      </p:sp>
    </p:spTree>
    <p:extLst>
      <p:ext uri="{BB962C8B-B14F-4D97-AF65-F5344CB8AC3E}">
        <p14:creationId xmlns:p14="http://schemas.microsoft.com/office/powerpoint/2010/main" val="1569365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6F54582-5FE5-408A-87D1-28EBD5FF063C}"/>
              </a:ext>
            </a:extLst>
          </p:cNvPr>
          <p:cNvSpPr txBox="1"/>
          <p:nvPr/>
        </p:nvSpPr>
        <p:spPr>
          <a:xfrm>
            <a:off x="266700" y="381000"/>
            <a:ext cx="5905500" cy="523220"/>
          </a:xfrm>
          <a:prstGeom prst="rect">
            <a:avLst/>
          </a:prstGeom>
          <a:noFill/>
        </p:spPr>
        <p:txBody>
          <a:bodyPr wrap="square" rtlCol="0">
            <a:spAutoFit/>
          </a:bodyPr>
          <a:lstStyle/>
          <a:p>
            <a:r>
              <a:rPr kumimoji="1" lang="en-US" altLang="ja-JP" sz="2800" u="sng" dirty="0"/>
              <a:t>4. </a:t>
            </a:r>
            <a:r>
              <a:rPr kumimoji="1" lang="ja-JP" altLang="en-US" sz="2800" u="sng" dirty="0"/>
              <a:t>機械学習における様々なタスク</a:t>
            </a:r>
          </a:p>
        </p:txBody>
      </p:sp>
      <p:grpSp>
        <p:nvGrpSpPr>
          <p:cNvPr id="51" name="グループ化 50">
            <a:extLst>
              <a:ext uri="{FF2B5EF4-FFF2-40B4-BE49-F238E27FC236}">
                <a16:creationId xmlns:a16="http://schemas.microsoft.com/office/drawing/2014/main" id="{7A7CC2DA-145D-4B06-80A8-85B168E3E0B8}"/>
              </a:ext>
            </a:extLst>
          </p:cNvPr>
          <p:cNvGrpSpPr/>
          <p:nvPr/>
        </p:nvGrpSpPr>
        <p:grpSpPr>
          <a:xfrm>
            <a:off x="164322" y="1137006"/>
            <a:ext cx="2850553" cy="4438292"/>
            <a:chOff x="164322" y="1137006"/>
            <a:chExt cx="2850553" cy="4438292"/>
          </a:xfrm>
        </p:grpSpPr>
        <p:sp>
          <p:nvSpPr>
            <p:cNvPr id="50" name="四角形: 角を丸くする 49">
              <a:extLst>
                <a:ext uri="{FF2B5EF4-FFF2-40B4-BE49-F238E27FC236}">
                  <a16:creationId xmlns:a16="http://schemas.microsoft.com/office/drawing/2014/main" id="{FFF9CFFE-4C42-4D93-BC6D-8B304D198A04}"/>
                </a:ext>
              </a:extLst>
            </p:cNvPr>
            <p:cNvSpPr/>
            <p:nvPr/>
          </p:nvSpPr>
          <p:spPr>
            <a:xfrm>
              <a:off x="164322" y="1137006"/>
              <a:ext cx="2850553" cy="4438292"/>
            </a:xfrm>
            <a:prstGeom prst="roundRect">
              <a:avLst>
                <a:gd name="adj" fmla="val 4030"/>
              </a:avLst>
            </a:prstGeom>
            <a:solidFill>
              <a:schemeClr val="bg1">
                <a:lumMod val="65000"/>
                <a:lumOff val="35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F16CF329-C095-4A4F-AF0D-18AEEC1E3B77}"/>
                </a:ext>
              </a:extLst>
            </p:cNvPr>
            <p:cNvSpPr txBox="1"/>
            <p:nvPr/>
          </p:nvSpPr>
          <p:spPr>
            <a:xfrm>
              <a:off x="1011401" y="1137006"/>
              <a:ext cx="1107996" cy="646331"/>
            </a:xfrm>
            <a:prstGeom prst="rect">
              <a:avLst/>
            </a:prstGeom>
            <a:noFill/>
          </p:spPr>
          <p:txBody>
            <a:bodyPr wrap="none" rtlCol="0">
              <a:spAutoFit/>
            </a:bodyPr>
            <a:lstStyle/>
            <a:p>
              <a:r>
                <a:rPr kumimoji="1" lang="ja-JP" altLang="en-US" sz="3600" dirty="0">
                  <a:solidFill>
                    <a:srgbClr val="FFFF00"/>
                  </a:solidFill>
                  <a:latin typeface="ＭＳ Ｐゴシック" panose="020B0600070205080204" pitchFamily="50" charset="-128"/>
                  <a:ea typeface="ＭＳ Ｐゴシック" panose="020B0600070205080204" pitchFamily="50" charset="-128"/>
                </a:rPr>
                <a:t>分類</a:t>
              </a:r>
              <a:endParaRPr kumimoji="1" lang="en-US" altLang="ja-JP" sz="3600" dirty="0">
                <a:solidFill>
                  <a:srgbClr val="FFFF00"/>
                </a:solidFill>
                <a:latin typeface="ＭＳ Ｐゴシック" panose="020B0600070205080204" pitchFamily="50" charset="-128"/>
                <a:ea typeface="ＭＳ Ｐゴシック" panose="020B0600070205080204" pitchFamily="50" charset="-128"/>
              </a:endParaRPr>
            </a:p>
          </p:txBody>
        </p:sp>
        <p:sp>
          <p:nvSpPr>
            <p:cNvPr id="24" name="テキスト ボックス 23">
              <a:extLst>
                <a:ext uri="{FF2B5EF4-FFF2-40B4-BE49-F238E27FC236}">
                  <a16:creationId xmlns:a16="http://schemas.microsoft.com/office/drawing/2014/main" id="{7C786428-6060-483E-B085-043DD110035B}"/>
                </a:ext>
              </a:extLst>
            </p:cNvPr>
            <p:cNvSpPr txBox="1"/>
            <p:nvPr/>
          </p:nvSpPr>
          <p:spPr>
            <a:xfrm>
              <a:off x="218584" y="1767388"/>
              <a:ext cx="2755230" cy="400110"/>
            </a:xfrm>
            <a:prstGeom prst="rect">
              <a:avLst/>
            </a:prstGeom>
            <a:noFill/>
          </p:spPr>
          <p:txBody>
            <a:bodyPr wrap="square" rtlCol="0">
              <a:spAutoFit/>
            </a:bodyPr>
            <a:lstStyle/>
            <a:p>
              <a:r>
                <a:rPr kumimoji="1" lang="ja-JP" altLang="en-US" sz="2000" dirty="0">
                  <a:latin typeface="ＭＳ Ｐゴシック" panose="020B0600070205080204" pitchFamily="50" charset="-128"/>
                  <a:ea typeface="ＭＳ Ｐゴシック" panose="020B0600070205080204" pitchFamily="50" charset="-128"/>
                </a:rPr>
                <a:t>データからラベルを予測</a:t>
              </a:r>
              <a:endParaRPr kumimoji="1" lang="en-US" altLang="ja-JP" sz="2000" dirty="0">
                <a:latin typeface="ＭＳ Ｐゴシック" panose="020B0600070205080204" pitchFamily="50" charset="-128"/>
                <a:ea typeface="ＭＳ Ｐゴシック" panose="020B0600070205080204" pitchFamily="50" charset="-128"/>
              </a:endParaRPr>
            </a:p>
          </p:txBody>
        </p:sp>
        <p:grpSp>
          <p:nvGrpSpPr>
            <p:cNvPr id="49" name="グループ化 48">
              <a:extLst>
                <a:ext uri="{FF2B5EF4-FFF2-40B4-BE49-F238E27FC236}">
                  <a16:creationId xmlns:a16="http://schemas.microsoft.com/office/drawing/2014/main" id="{90F32E08-EFED-4445-A4C5-184195AAFA8F}"/>
                </a:ext>
              </a:extLst>
            </p:cNvPr>
            <p:cNvGrpSpPr/>
            <p:nvPr/>
          </p:nvGrpSpPr>
          <p:grpSpPr>
            <a:xfrm>
              <a:off x="381097" y="2347524"/>
              <a:ext cx="2375569" cy="3136434"/>
              <a:chOff x="266700" y="2347524"/>
              <a:chExt cx="2375569" cy="3136434"/>
            </a:xfrm>
          </p:grpSpPr>
          <p:pic>
            <p:nvPicPr>
              <p:cNvPr id="7" name="図 6" descr="草の上にいる犬&#10;&#10;自動的に生成された説明">
                <a:extLst>
                  <a:ext uri="{FF2B5EF4-FFF2-40B4-BE49-F238E27FC236}">
                    <a16:creationId xmlns:a16="http://schemas.microsoft.com/office/drawing/2014/main" id="{8782DD28-3DCB-4E40-8F5D-E848C9B16863}"/>
                  </a:ext>
                </a:extLst>
              </p:cNvPr>
              <p:cNvPicPr>
                <a:picLocks noChangeAspect="1"/>
              </p:cNvPicPr>
              <p:nvPr/>
            </p:nvPicPr>
            <p:blipFill rotWithShape="1">
              <a:blip r:embed="rId2">
                <a:extLst>
                  <a:ext uri="{28A0092B-C50C-407E-A947-70E740481C1C}">
                    <a14:useLocalDpi xmlns:a14="http://schemas.microsoft.com/office/drawing/2010/main" val="0"/>
                  </a:ext>
                </a:extLst>
              </a:blip>
              <a:srcRect l="21791" t="1724" r="28256" b="4024"/>
              <a:stretch/>
            </p:blipFill>
            <p:spPr>
              <a:xfrm>
                <a:off x="266700" y="2756976"/>
                <a:ext cx="906433" cy="1282700"/>
              </a:xfrm>
              <a:prstGeom prst="rect">
                <a:avLst/>
              </a:prstGeom>
            </p:spPr>
          </p:pic>
          <p:sp>
            <p:nvSpPr>
              <p:cNvPr id="18" name="矢印: 右 17">
                <a:extLst>
                  <a:ext uri="{FF2B5EF4-FFF2-40B4-BE49-F238E27FC236}">
                    <a16:creationId xmlns:a16="http://schemas.microsoft.com/office/drawing/2014/main" id="{E4B346AC-DA3D-4996-A6B5-0649C1F126B9}"/>
                  </a:ext>
                </a:extLst>
              </p:cNvPr>
              <p:cNvSpPr/>
              <p:nvPr/>
            </p:nvSpPr>
            <p:spPr>
              <a:xfrm>
                <a:off x="1332131" y="3213660"/>
                <a:ext cx="534770" cy="369332"/>
              </a:xfrm>
              <a:prstGeom prst="rightArrow">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EDE281B0-CD29-4ED0-9C05-46CB6ADC8017}"/>
                  </a:ext>
                </a:extLst>
              </p:cNvPr>
              <p:cNvSpPr txBox="1"/>
              <p:nvPr/>
            </p:nvSpPr>
            <p:spPr>
              <a:xfrm>
                <a:off x="1943843" y="3167493"/>
                <a:ext cx="492443"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犬</a:t>
                </a:r>
              </a:p>
            </p:txBody>
          </p:sp>
          <p:pic>
            <p:nvPicPr>
              <p:cNvPr id="21" name="図 20" descr="猫の顔&#10;&#10;自動的に生成された説明">
                <a:extLst>
                  <a:ext uri="{FF2B5EF4-FFF2-40B4-BE49-F238E27FC236}">
                    <a16:creationId xmlns:a16="http://schemas.microsoft.com/office/drawing/2014/main" id="{A1B92886-CAAA-4502-97A2-009751F0B6FC}"/>
                  </a:ext>
                </a:extLst>
              </p:cNvPr>
              <p:cNvPicPr>
                <a:picLocks noChangeAspect="1"/>
              </p:cNvPicPr>
              <p:nvPr/>
            </p:nvPicPr>
            <p:blipFill rotWithShape="1">
              <a:blip r:embed="rId3">
                <a:extLst>
                  <a:ext uri="{28A0092B-C50C-407E-A947-70E740481C1C}">
                    <a14:useLocalDpi xmlns:a14="http://schemas.microsoft.com/office/drawing/2010/main" val="0"/>
                  </a:ext>
                </a:extLst>
              </a:blip>
              <a:srcRect r="21046"/>
              <a:stretch/>
            </p:blipFill>
            <p:spPr>
              <a:xfrm>
                <a:off x="266700" y="4309894"/>
                <a:ext cx="927870" cy="1174064"/>
              </a:xfrm>
              <a:prstGeom prst="rect">
                <a:avLst/>
              </a:prstGeom>
            </p:spPr>
          </p:pic>
          <p:sp>
            <p:nvSpPr>
              <p:cNvPr id="22" name="矢印: 右 21">
                <a:extLst>
                  <a:ext uri="{FF2B5EF4-FFF2-40B4-BE49-F238E27FC236}">
                    <a16:creationId xmlns:a16="http://schemas.microsoft.com/office/drawing/2014/main" id="{A75B18E9-70F0-475C-AE25-AC6DB853016E}"/>
                  </a:ext>
                </a:extLst>
              </p:cNvPr>
              <p:cNvSpPr/>
              <p:nvPr/>
            </p:nvSpPr>
            <p:spPr>
              <a:xfrm>
                <a:off x="1332131" y="4746495"/>
                <a:ext cx="534770" cy="369332"/>
              </a:xfrm>
              <a:prstGeom prst="rightArrow">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87FE7CB0-B432-4A0B-863A-93FEAC9CF4D1}"/>
                  </a:ext>
                </a:extLst>
              </p:cNvPr>
              <p:cNvSpPr txBox="1"/>
              <p:nvPr/>
            </p:nvSpPr>
            <p:spPr>
              <a:xfrm>
                <a:off x="1943842" y="4700328"/>
                <a:ext cx="492443"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猫</a:t>
                </a:r>
              </a:p>
            </p:txBody>
          </p:sp>
          <p:sp>
            <p:nvSpPr>
              <p:cNvPr id="25" name="テキスト ボックス 24">
                <a:extLst>
                  <a:ext uri="{FF2B5EF4-FFF2-40B4-BE49-F238E27FC236}">
                    <a16:creationId xmlns:a16="http://schemas.microsoft.com/office/drawing/2014/main" id="{2FEFDA1B-8D6E-430F-9597-7544B67D1EF1}"/>
                  </a:ext>
                </a:extLst>
              </p:cNvPr>
              <p:cNvSpPr txBox="1"/>
              <p:nvPr/>
            </p:nvSpPr>
            <p:spPr>
              <a:xfrm>
                <a:off x="319009" y="2347524"/>
                <a:ext cx="875561"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データ</a:t>
                </a:r>
                <a:endParaRPr kumimoji="1" lang="en-US" altLang="ja-JP" sz="2000" dirty="0">
                  <a:latin typeface="ＭＳ Ｐゴシック" panose="020B0600070205080204" pitchFamily="50" charset="-128"/>
                  <a:ea typeface="ＭＳ Ｐゴシック" panose="020B0600070205080204" pitchFamily="50" charset="-128"/>
                </a:endParaRPr>
              </a:p>
            </p:txBody>
          </p:sp>
          <p:sp>
            <p:nvSpPr>
              <p:cNvPr id="26" name="テキスト ボックス 25">
                <a:extLst>
                  <a:ext uri="{FF2B5EF4-FFF2-40B4-BE49-F238E27FC236}">
                    <a16:creationId xmlns:a16="http://schemas.microsoft.com/office/drawing/2014/main" id="{C5542221-7290-4184-81AE-994302B084EC}"/>
                  </a:ext>
                </a:extLst>
              </p:cNvPr>
              <p:cNvSpPr txBox="1"/>
              <p:nvPr/>
            </p:nvSpPr>
            <p:spPr>
              <a:xfrm>
                <a:off x="1752282" y="2347524"/>
                <a:ext cx="889987"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ラベル</a:t>
                </a:r>
                <a:endParaRPr kumimoji="1" lang="en-US" altLang="ja-JP" sz="2000" dirty="0">
                  <a:latin typeface="ＭＳ Ｐゴシック" panose="020B0600070205080204" pitchFamily="50" charset="-128"/>
                  <a:ea typeface="ＭＳ Ｐゴシック" panose="020B0600070205080204" pitchFamily="50" charset="-128"/>
                </a:endParaRPr>
              </a:p>
            </p:txBody>
          </p:sp>
        </p:grpSp>
      </p:grpSp>
      <p:grpSp>
        <p:nvGrpSpPr>
          <p:cNvPr id="67" name="グループ化 66">
            <a:extLst>
              <a:ext uri="{FF2B5EF4-FFF2-40B4-BE49-F238E27FC236}">
                <a16:creationId xmlns:a16="http://schemas.microsoft.com/office/drawing/2014/main" id="{414BA8C3-09E3-4208-97FE-18F2C784FBCD}"/>
              </a:ext>
            </a:extLst>
          </p:cNvPr>
          <p:cNvGrpSpPr/>
          <p:nvPr/>
        </p:nvGrpSpPr>
        <p:grpSpPr>
          <a:xfrm>
            <a:off x="3386195" y="1137004"/>
            <a:ext cx="2850553" cy="4438292"/>
            <a:chOff x="3861954" y="1137006"/>
            <a:chExt cx="2850553" cy="4438292"/>
          </a:xfrm>
        </p:grpSpPr>
        <p:sp>
          <p:nvSpPr>
            <p:cNvPr id="52" name="四角形: 角を丸くする 51">
              <a:extLst>
                <a:ext uri="{FF2B5EF4-FFF2-40B4-BE49-F238E27FC236}">
                  <a16:creationId xmlns:a16="http://schemas.microsoft.com/office/drawing/2014/main" id="{3324EEE8-FFCE-4660-AF2C-A755352228D0}"/>
                </a:ext>
              </a:extLst>
            </p:cNvPr>
            <p:cNvSpPr/>
            <p:nvPr/>
          </p:nvSpPr>
          <p:spPr>
            <a:xfrm>
              <a:off x="3861954" y="1137006"/>
              <a:ext cx="2850553" cy="4438292"/>
            </a:xfrm>
            <a:prstGeom prst="roundRect">
              <a:avLst>
                <a:gd name="adj" fmla="val 4030"/>
              </a:avLst>
            </a:prstGeom>
            <a:solidFill>
              <a:schemeClr val="bg1">
                <a:lumMod val="65000"/>
                <a:lumOff val="35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テキスト ボックス 14">
              <a:extLst>
                <a:ext uri="{FF2B5EF4-FFF2-40B4-BE49-F238E27FC236}">
                  <a16:creationId xmlns:a16="http://schemas.microsoft.com/office/drawing/2014/main" id="{06DD94C6-A207-423B-8377-4B3EF8B4FAB1}"/>
                </a:ext>
              </a:extLst>
            </p:cNvPr>
            <p:cNvSpPr txBox="1"/>
            <p:nvPr/>
          </p:nvSpPr>
          <p:spPr>
            <a:xfrm>
              <a:off x="4698329" y="1137006"/>
              <a:ext cx="1107996" cy="646331"/>
            </a:xfrm>
            <a:prstGeom prst="rect">
              <a:avLst/>
            </a:prstGeom>
            <a:noFill/>
          </p:spPr>
          <p:txBody>
            <a:bodyPr wrap="none" rtlCol="0">
              <a:spAutoFit/>
            </a:bodyPr>
            <a:lstStyle/>
            <a:p>
              <a:r>
                <a:rPr kumimoji="1" lang="ja-JP" altLang="en-US" sz="3600" dirty="0">
                  <a:solidFill>
                    <a:srgbClr val="FFFF00"/>
                  </a:solidFill>
                  <a:latin typeface="ＭＳ Ｐゴシック" panose="020B0600070205080204" pitchFamily="50" charset="-128"/>
                  <a:ea typeface="ＭＳ Ｐゴシック" panose="020B0600070205080204" pitchFamily="50" charset="-128"/>
                </a:rPr>
                <a:t>回帰</a:t>
              </a:r>
              <a:endParaRPr kumimoji="1" lang="en-US" altLang="ja-JP" sz="3600" dirty="0">
                <a:solidFill>
                  <a:srgbClr val="FFFF00"/>
                </a:solidFill>
                <a:latin typeface="ＭＳ Ｐゴシック" panose="020B0600070205080204" pitchFamily="50" charset="-128"/>
                <a:ea typeface="ＭＳ Ｐゴシック" panose="020B0600070205080204" pitchFamily="50" charset="-128"/>
              </a:endParaRPr>
            </a:p>
          </p:txBody>
        </p:sp>
        <p:sp>
          <p:nvSpPr>
            <p:cNvPr id="27" name="テキスト ボックス 26">
              <a:extLst>
                <a:ext uri="{FF2B5EF4-FFF2-40B4-BE49-F238E27FC236}">
                  <a16:creationId xmlns:a16="http://schemas.microsoft.com/office/drawing/2014/main" id="{066A92FB-8874-4BE7-A64D-626054D1BF90}"/>
                </a:ext>
              </a:extLst>
            </p:cNvPr>
            <p:cNvSpPr txBox="1"/>
            <p:nvPr/>
          </p:nvSpPr>
          <p:spPr>
            <a:xfrm>
              <a:off x="3879996" y="1771284"/>
              <a:ext cx="2744662" cy="707886"/>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変数</a:t>
              </a:r>
              <a:r>
                <a:rPr kumimoji="1" lang="en-US" altLang="ja-JP" sz="2000" dirty="0">
                  <a:latin typeface="ＭＳ Ｐゴシック" panose="020B0600070205080204" pitchFamily="50" charset="-128"/>
                  <a:ea typeface="ＭＳ Ｐゴシック" panose="020B0600070205080204" pitchFamily="50" charset="-128"/>
                </a:rPr>
                <a:t>x</a:t>
              </a:r>
              <a:r>
                <a:rPr kumimoji="1" lang="ja-JP" altLang="en-US" sz="2000" dirty="0">
                  <a:latin typeface="ＭＳ Ｐゴシック" panose="020B0600070205080204" pitchFamily="50" charset="-128"/>
                  <a:ea typeface="ＭＳ Ｐゴシック" panose="020B0600070205080204" pitchFamily="50" charset="-128"/>
                </a:rPr>
                <a:t>と相関関係にある</a:t>
              </a:r>
              <a:endParaRPr kumimoji="1" lang="en-US" altLang="ja-JP" sz="2000" dirty="0">
                <a:latin typeface="ＭＳ Ｐゴシック" panose="020B0600070205080204" pitchFamily="50" charset="-128"/>
                <a:ea typeface="ＭＳ Ｐゴシック" panose="020B0600070205080204" pitchFamily="50" charset="-128"/>
              </a:endParaRPr>
            </a:p>
            <a:p>
              <a:r>
                <a:rPr kumimoji="1" lang="en-US" altLang="ja-JP" sz="2000" dirty="0">
                  <a:latin typeface="ＭＳ Ｐゴシック" panose="020B0600070205080204" pitchFamily="50" charset="-128"/>
                  <a:ea typeface="ＭＳ Ｐゴシック" panose="020B0600070205080204" pitchFamily="50" charset="-128"/>
                </a:rPr>
                <a:t>y</a:t>
              </a:r>
              <a:r>
                <a:rPr kumimoji="1" lang="ja-JP" altLang="en-US" sz="2000" dirty="0">
                  <a:latin typeface="ＭＳ Ｐゴシック" panose="020B0600070205080204" pitchFamily="50" charset="-128"/>
                  <a:ea typeface="ＭＳ Ｐゴシック" panose="020B0600070205080204" pitchFamily="50" charset="-128"/>
                </a:rPr>
                <a:t>の値を予測</a:t>
              </a:r>
              <a:endParaRPr kumimoji="1" lang="en-US" altLang="ja-JP" sz="2000" dirty="0">
                <a:latin typeface="ＭＳ Ｐゴシック" panose="020B0600070205080204" pitchFamily="50" charset="-128"/>
                <a:ea typeface="ＭＳ Ｐゴシック" panose="020B0600070205080204" pitchFamily="50" charset="-128"/>
              </a:endParaRPr>
            </a:p>
          </p:txBody>
        </p:sp>
        <p:grpSp>
          <p:nvGrpSpPr>
            <p:cNvPr id="48" name="グループ化 47">
              <a:extLst>
                <a:ext uri="{FF2B5EF4-FFF2-40B4-BE49-F238E27FC236}">
                  <a16:creationId xmlns:a16="http://schemas.microsoft.com/office/drawing/2014/main" id="{76727F62-6B84-4AAE-9A85-1AEA2389558E}"/>
                </a:ext>
              </a:extLst>
            </p:cNvPr>
            <p:cNvGrpSpPr/>
            <p:nvPr/>
          </p:nvGrpSpPr>
          <p:grpSpPr>
            <a:xfrm>
              <a:off x="4029561" y="2711956"/>
              <a:ext cx="2445531" cy="2329221"/>
              <a:chOff x="3294976" y="2355434"/>
              <a:chExt cx="3048237" cy="2903262"/>
            </a:xfrm>
          </p:grpSpPr>
          <p:cxnSp>
            <p:nvCxnSpPr>
              <p:cNvPr id="29" name="直線矢印コネクタ 28">
                <a:extLst>
                  <a:ext uri="{FF2B5EF4-FFF2-40B4-BE49-F238E27FC236}">
                    <a16:creationId xmlns:a16="http://schemas.microsoft.com/office/drawing/2014/main" id="{979CAE43-4F66-4C61-89F6-1AB5F71AE311}"/>
                  </a:ext>
                </a:extLst>
              </p:cNvPr>
              <p:cNvCxnSpPr>
                <a:cxnSpLocks/>
              </p:cNvCxnSpPr>
              <p:nvPr/>
            </p:nvCxnSpPr>
            <p:spPr>
              <a:xfrm flipV="1">
                <a:off x="3606800" y="2747634"/>
                <a:ext cx="0" cy="23681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908814E6-1E0C-415E-AB1E-FC17BD8F0267}"/>
                  </a:ext>
                </a:extLst>
              </p:cNvPr>
              <p:cNvCxnSpPr>
                <a:cxnSpLocks/>
              </p:cNvCxnSpPr>
              <p:nvPr/>
            </p:nvCxnSpPr>
            <p:spPr>
              <a:xfrm>
                <a:off x="3314700" y="4746495"/>
                <a:ext cx="26797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楕円 33">
                <a:extLst>
                  <a:ext uri="{FF2B5EF4-FFF2-40B4-BE49-F238E27FC236}">
                    <a16:creationId xmlns:a16="http://schemas.microsoft.com/office/drawing/2014/main" id="{7EBBF308-CD57-47E1-BB1F-E7174204C85F}"/>
                  </a:ext>
                </a:extLst>
              </p:cNvPr>
              <p:cNvSpPr/>
              <p:nvPr/>
            </p:nvSpPr>
            <p:spPr>
              <a:xfrm>
                <a:off x="3667899" y="4368697"/>
                <a:ext cx="233401" cy="233401"/>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7E740264-664C-423B-9490-42BAC729D339}"/>
                  </a:ext>
                </a:extLst>
              </p:cNvPr>
              <p:cNvSpPr/>
              <p:nvPr/>
            </p:nvSpPr>
            <p:spPr>
              <a:xfrm>
                <a:off x="3992603" y="3931730"/>
                <a:ext cx="233401" cy="233401"/>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C98F9A78-D375-48E0-BB6C-5D8F02472F1F}"/>
                  </a:ext>
                </a:extLst>
              </p:cNvPr>
              <p:cNvSpPr/>
              <p:nvPr/>
            </p:nvSpPr>
            <p:spPr>
              <a:xfrm>
                <a:off x="4337931" y="4165131"/>
                <a:ext cx="233401" cy="233401"/>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38F8D454-5144-412A-84E9-89C81A8EA613}"/>
                  </a:ext>
                </a:extLst>
              </p:cNvPr>
              <p:cNvSpPr/>
              <p:nvPr/>
            </p:nvSpPr>
            <p:spPr>
              <a:xfrm>
                <a:off x="4571332" y="3859531"/>
                <a:ext cx="233401" cy="233401"/>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71C65CB7-5C70-400E-945F-2A35220694FF}"/>
                  </a:ext>
                </a:extLst>
              </p:cNvPr>
              <p:cNvSpPr/>
              <p:nvPr/>
            </p:nvSpPr>
            <p:spPr>
              <a:xfrm>
                <a:off x="4660614" y="3512457"/>
                <a:ext cx="233401" cy="233401"/>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B5542B79-DFC2-4104-9A93-31CF47131704}"/>
                  </a:ext>
                </a:extLst>
              </p:cNvPr>
              <p:cNvSpPr/>
              <p:nvPr/>
            </p:nvSpPr>
            <p:spPr>
              <a:xfrm>
                <a:off x="5009297" y="3844326"/>
                <a:ext cx="233401" cy="233401"/>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59845B7A-4B5B-4640-A028-30D3A1806D2D}"/>
                  </a:ext>
                </a:extLst>
              </p:cNvPr>
              <p:cNvSpPr/>
              <p:nvPr/>
            </p:nvSpPr>
            <p:spPr>
              <a:xfrm>
                <a:off x="5135627" y="3157336"/>
                <a:ext cx="233401" cy="233401"/>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7B060C12-047E-4E14-8D69-970D2E548C2B}"/>
                  </a:ext>
                </a:extLst>
              </p:cNvPr>
              <p:cNvSpPr/>
              <p:nvPr/>
            </p:nvSpPr>
            <p:spPr>
              <a:xfrm>
                <a:off x="5355660" y="3915930"/>
                <a:ext cx="233401" cy="233401"/>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488F956B-E09B-4301-AE05-E81270517643}"/>
                  </a:ext>
                </a:extLst>
              </p:cNvPr>
              <p:cNvSpPr/>
              <p:nvPr/>
            </p:nvSpPr>
            <p:spPr>
              <a:xfrm>
                <a:off x="5355659" y="3455917"/>
                <a:ext cx="233401" cy="233401"/>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4" name="直線コネクタ 43">
                <a:extLst>
                  <a:ext uri="{FF2B5EF4-FFF2-40B4-BE49-F238E27FC236}">
                    <a16:creationId xmlns:a16="http://schemas.microsoft.com/office/drawing/2014/main" id="{22C11FF7-E8C8-450D-8CBF-3EFDBAE4FD41}"/>
                  </a:ext>
                </a:extLst>
              </p:cNvPr>
              <p:cNvCxnSpPr/>
              <p:nvPr/>
            </p:nvCxnSpPr>
            <p:spPr>
              <a:xfrm flipV="1">
                <a:off x="3606800" y="3455917"/>
                <a:ext cx="1982260" cy="1290578"/>
              </a:xfrm>
              <a:prstGeom prst="line">
                <a:avLst/>
              </a:prstGeom>
              <a:ln w="38100">
                <a:solidFill>
                  <a:srgbClr val="FF6600"/>
                </a:solidFill>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ADC36C18-65C4-46B1-8EF7-B82A3992A4AC}"/>
                  </a:ext>
                </a:extLst>
              </p:cNvPr>
              <p:cNvSpPr txBox="1"/>
              <p:nvPr/>
            </p:nvSpPr>
            <p:spPr>
              <a:xfrm>
                <a:off x="3294976" y="2355434"/>
                <a:ext cx="697627"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体重</a:t>
                </a:r>
                <a:endParaRPr kumimoji="1" lang="en-US" altLang="ja-JP" sz="2000" dirty="0">
                  <a:latin typeface="ＭＳ Ｐゴシック" panose="020B0600070205080204" pitchFamily="50" charset="-128"/>
                  <a:ea typeface="ＭＳ Ｐゴシック" panose="020B0600070205080204" pitchFamily="50" charset="-128"/>
                </a:endParaRPr>
              </a:p>
            </p:txBody>
          </p:sp>
          <p:sp>
            <p:nvSpPr>
              <p:cNvPr id="47" name="テキスト ボックス 46">
                <a:extLst>
                  <a:ext uri="{FF2B5EF4-FFF2-40B4-BE49-F238E27FC236}">
                    <a16:creationId xmlns:a16="http://schemas.microsoft.com/office/drawing/2014/main" id="{1B748D70-3C42-4051-9FCD-361C45CCA241}"/>
                  </a:ext>
                </a:extLst>
              </p:cNvPr>
              <p:cNvSpPr txBox="1"/>
              <p:nvPr/>
            </p:nvSpPr>
            <p:spPr>
              <a:xfrm>
                <a:off x="5645586" y="4858586"/>
                <a:ext cx="697627"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身長</a:t>
                </a:r>
                <a:endParaRPr kumimoji="1" lang="en-US" altLang="ja-JP" sz="2000" dirty="0">
                  <a:latin typeface="ＭＳ Ｐゴシック" panose="020B0600070205080204" pitchFamily="50" charset="-128"/>
                  <a:ea typeface="ＭＳ Ｐゴシック" panose="020B0600070205080204" pitchFamily="50" charset="-128"/>
                </a:endParaRPr>
              </a:p>
            </p:txBody>
          </p:sp>
        </p:grpSp>
      </p:grpSp>
      <p:grpSp>
        <p:nvGrpSpPr>
          <p:cNvPr id="68" name="グループ化 67">
            <a:extLst>
              <a:ext uri="{FF2B5EF4-FFF2-40B4-BE49-F238E27FC236}">
                <a16:creationId xmlns:a16="http://schemas.microsoft.com/office/drawing/2014/main" id="{03606E83-CF6F-4ED3-A268-D89E1AF81738}"/>
              </a:ext>
            </a:extLst>
          </p:cNvPr>
          <p:cNvGrpSpPr/>
          <p:nvPr/>
        </p:nvGrpSpPr>
        <p:grpSpPr>
          <a:xfrm>
            <a:off x="6613124" y="1125030"/>
            <a:ext cx="2879314" cy="4450266"/>
            <a:chOff x="7415752" y="1119693"/>
            <a:chExt cx="2879314" cy="4450266"/>
          </a:xfrm>
        </p:grpSpPr>
        <p:sp>
          <p:nvSpPr>
            <p:cNvPr id="54" name="四角形: 角を丸くする 53">
              <a:extLst>
                <a:ext uri="{FF2B5EF4-FFF2-40B4-BE49-F238E27FC236}">
                  <a16:creationId xmlns:a16="http://schemas.microsoft.com/office/drawing/2014/main" id="{B1C95D40-E04B-4AA2-A087-550D338BBABC}"/>
                </a:ext>
              </a:extLst>
            </p:cNvPr>
            <p:cNvSpPr/>
            <p:nvPr/>
          </p:nvSpPr>
          <p:spPr>
            <a:xfrm>
              <a:off x="7424260" y="1119693"/>
              <a:ext cx="2850553" cy="4450266"/>
            </a:xfrm>
            <a:prstGeom prst="roundRect">
              <a:avLst>
                <a:gd name="adj" fmla="val 4030"/>
              </a:avLst>
            </a:prstGeom>
            <a:solidFill>
              <a:schemeClr val="bg1">
                <a:lumMod val="65000"/>
                <a:lumOff val="35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9051FCD9-45ED-4B5F-88A3-4032B9CD4074}"/>
                </a:ext>
              </a:extLst>
            </p:cNvPr>
            <p:cNvSpPr txBox="1"/>
            <p:nvPr/>
          </p:nvSpPr>
          <p:spPr>
            <a:xfrm>
              <a:off x="7415752" y="1119693"/>
              <a:ext cx="2879314" cy="646331"/>
            </a:xfrm>
            <a:prstGeom prst="rect">
              <a:avLst/>
            </a:prstGeom>
            <a:noFill/>
          </p:spPr>
          <p:txBody>
            <a:bodyPr wrap="none" rtlCol="0">
              <a:spAutoFit/>
            </a:bodyPr>
            <a:lstStyle/>
            <a:p>
              <a:r>
                <a:rPr kumimoji="1" lang="ja-JP" altLang="en-US" sz="3600" dirty="0">
                  <a:solidFill>
                    <a:srgbClr val="FFFF00"/>
                  </a:solidFill>
                  <a:latin typeface="ＭＳ Ｐゴシック" panose="020B0600070205080204" pitchFamily="50" charset="-128"/>
                  <a:ea typeface="ＭＳ Ｐゴシック" panose="020B0600070205080204" pitchFamily="50" charset="-128"/>
                </a:rPr>
                <a:t>クラスタリング</a:t>
              </a:r>
              <a:endParaRPr kumimoji="1" lang="en-US" altLang="ja-JP" sz="3600" dirty="0">
                <a:solidFill>
                  <a:srgbClr val="FFFF00"/>
                </a:solidFill>
                <a:latin typeface="ＭＳ Ｐゴシック" panose="020B0600070205080204" pitchFamily="50" charset="-128"/>
                <a:ea typeface="ＭＳ Ｐゴシック" panose="020B0600070205080204" pitchFamily="50" charset="-128"/>
              </a:endParaRPr>
            </a:p>
          </p:txBody>
        </p:sp>
        <p:sp>
          <p:nvSpPr>
            <p:cNvPr id="57" name="テキスト ボックス 56">
              <a:extLst>
                <a:ext uri="{FF2B5EF4-FFF2-40B4-BE49-F238E27FC236}">
                  <a16:creationId xmlns:a16="http://schemas.microsoft.com/office/drawing/2014/main" id="{18529FCC-AE23-43A8-85EE-969F614F8274}"/>
                </a:ext>
              </a:extLst>
            </p:cNvPr>
            <p:cNvSpPr txBox="1"/>
            <p:nvPr/>
          </p:nvSpPr>
          <p:spPr>
            <a:xfrm>
              <a:off x="7552546" y="1829211"/>
              <a:ext cx="2593980" cy="400110"/>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同種のデータを纏める</a:t>
              </a:r>
              <a:endParaRPr kumimoji="1" lang="en-US" altLang="ja-JP" sz="2000" dirty="0">
                <a:latin typeface="ＭＳ Ｐゴシック" panose="020B0600070205080204" pitchFamily="50" charset="-128"/>
                <a:ea typeface="ＭＳ Ｐゴシック" panose="020B0600070205080204" pitchFamily="50" charset="-128"/>
              </a:endParaRPr>
            </a:p>
          </p:txBody>
        </p:sp>
        <p:grpSp>
          <p:nvGrpSpPr>
            <p:cNvPr id="59" name="グループ化 58">
              <a:extLst>
                <a:ext uri="{FF2B5EF4-FFF2-40B4-BE49-F238E27FC236}">
                  <a16:creationId xmlns:a16="http://schemas.microsoft.com/office/drawing/2014/main" id="{BA5BA356-4A25-4DC9-BA33-6F470EED2C92}"/>
                </a:ext>
              </a:extLst>
            </p:cNvPr>
            <p:cNvGrpSpPr/>
            <p:nvPr/>
          </p:nvGrpSpPr>
          <p:grpSpPr>
            <a:xfrm>
              <a:off x="7516491" y="2462107"/>
              <a:ext cx="2695561" cy="2954891"/>
              <a:chOff x="165100" y="2643501"/>
              <a:chExt cx="3084492" cy="3381239"/>
            </a:xfrm>
          </p:grpSpPr>
          <p:sp>
            <p:nvSpPr>
              <p:cNvPr id="60" name="四角形: 角を丸くする 59">
                <a:extLst>
                  <a:ext uri="{FF2B5EF4-FFF2-40B4-BE49-F238E27FC236}">
                    <a16:creationId xmlns:a16="http://schemas.microsoft.com/office/drawing/2014/main" id="{10031FE2-97DB-4FD3-8C8D-6F7CC9FF6F55}"/>
                  </a:ext>
                </a:extLst>
              </p:cNvPr>
              <p:cNvSpPr/>
              <p:nvPr/>
            </p:nvSpPr>
            <p:spPr>
              <a:xfrm>
                <a:off x="165100" y="2643501"/>
                <a:ext cx="2418128" cy="2893697"/>
              </a:xfrm>
              <a:prstGeom prst="roundRect">
                <a:avLst>
                  <a:gd name="adj" fmla="val 4534"/>
                </a:avLst>
              </a:pr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1" name="図 60" descr="草の上にいる犬&#10;&#10;自動的に生成された説明">
                <a:extLst>
                  <a:ext uri="{FF2B5EF4-FFF2-40B4-BE49-F238E27FC236}">
                    <a16:creationId xmlns:a16="http://schemas.microsoft.com/office/drawing/2014/main" id="{84BCF17E-61BA-487C-84AF-C2161EF19114}"/>
                  </a:ext>
                </a:extLst>
              </p:cNvPr>
              <p:cNvPicPr>
                <a:picLocks noChangeAspect="1"/>
              </p:cNvPicPr>
              <p:nvPr/>
            </p:nvPicPr>
            <p:blipFill rotWithShape="1">
              <a:blip r:embed="rId2">
                <a:extLst>
                  <a:ext uri="{28A0092B-C50C-407E-A947-70E740481C1C}">
                    <a14:useLocalDpi xmlns:a14="http://schemas.microsoft.com/office/drawing/2010/main" val="0"/>
                  </a:ext>
                </a:extLst>
              </a:blip>
              <a:srcRect l="21791" t="1724" r="28256" b="4024"/>
              <a:stretch/>
            </p:blipFill>
            <p:spPr>
              <a:xfrm>
                <a:off x="266700" y="2756976"/>
                <a:ext cx="906433" cy="1282700"/>
              </a:xfrm>
              <a:prstGeom prst="rect">
                <a:avLst/>
              </a:prstGeom>
            </p:spPr>
          </p:pic>
          <p:pic>
            <p:nvPicPr>
              <p:cNvPr id="62" name="図 61" descr="猫の顔&#10;&#10;自動的に生成された説明">
                <a:extLst>
                  <a:ext uri="{FF2B5EF4-FFF2-40B4-BE49-F238E27FC236}">
                    <a16:creationId xmlns:a16="http://schemas.microsoft.com/office/drawing/2014/main" id="{704DB2AD-9997-4BFC-9AE2-0FE8E393A31D}"/>
                  </a:ext>
                </a:extLst>
              </p:cNvPr>
              <p:cNvPicPr>
                <a:picLocks noChangeAspect="1"/>
              </p:cNvPicPr>
              <p:nvPr/>
            </p:nvPicPr>
            <p:blipFill rotWithShape="1">
              <a:blip r:embed="rId3">
                <a:extLst>
                  <a:ext uri="{28A0092B-C50C-407E-A947-70E740481C1C}">
                    <a14:useLocalDpi xmlns:a14="http://schemas.microsoft.com/office/drawing/2010/main" val="0"/>
                  </a:ext>
                </a:extLst>
              </a:blip>
              <a:srcRect r="21046"/>
              <a:stretch/>
            </p:blipFill>
            <p:spPr>
              <a:xfrm>
                <a:off x="2321722" y="4850676"/>
                <a:ext cx="927870" cy="1174064"/>
              </a:xfrm>
              <a:prstGeom prst="rect">
                <a:avLst/>
              </a:prstGeom>
            </p:spPr>
          </p:pic>
          <p:pic>
            <p:nvPicPr>
              <p:cNvPr id="63" name="図 62" descr="座る, 犬, 動物, 哺乳類 が含まれている画像&#10;&#10;自動的に生成された説明">
                <a:extLst>
                  <a:ext uri="{FF2B5EF4-FFF2-40B4-BE49-F238E27FC236}">
                    <a16:creationId xmlns:a16="http://schemas.microsoft.com/office/drawing/2014/main" id="{4DD32B0F-A592-42D4-8A08-C487AFBCB5C1}"/>
                  </a:ext>
                </a:extLst>
              </p:cNvPr>
              <p:cNvPicPr>
                <a:picLocks noChangeAspect="1"/>
              </p:cNvPicPr>
              <p:nvPr/>
            </p:nvPicPr>
            <p:blipFill rotWithShape="1">
              <a:blip r:embed="rId4">
                <a:extLst>
                  <a:ext uri="{28A0092B-C50C-407E-A947-70E740481C1C}">
                    <a14:useLocalDpi xmlns:a14="http://schemas.microsoft.com/office/drawing/2010/main" val="0"/>
                  </a:ext>
                </a:extLst>
              </a:blip>
              <a:srcRect l="17249" t="1062" r="35038" b="2234"/>
              <a:stretch/>
            </p:blipFill>
            <p:spPr>
              <a:xfrm>
                <a:off x="235181" y="4153094"/>
                <a:ext cx="1043215" cy="1282700"/>
              </a:xfrm>
              <a:prstGeom prst="rect">
                <a:avLst/>
              </a:prstGeom>
            </p:spPr>
          </p:pic>
          <p:pic>
            <p:nvPicPr>
              <p:cNvPr id="64" name="図 63" descr="草の上にいる犬&#10;&#10;自動的に生成された説明">
                <a:extLst>
                  <a:ext uri="{FF2B5EF4-FFF2-40B4-BE49-F238E27FC236}">
                    <a16:creationId xmlns:a16="http://schemas.microsoft.com/office/drawing/2014/main" id="{741F9ECC-00EC-4F98-9005-DB1169203B9C}"/>
                  </a:ext>
                </a:extLst>
              </p:cNvPr>
              <p:cNvPicPr>
                <a:picLocks noChangeAspect="1"/>
              </p:cNvPicPr>
              <p:nvPr/>
            </p:nvPicPr>
            <p:blipFill rotWithShape="1">
              <a:blip r:embed="rId5">
                <a:extLst>
                  <a:ext uri="{28A0092B-C50C-407E-A947-70E740481C1C}">
                    <a14:useLocalDpi xmlns:a14="http://schemas.microsoft.com/office/drawing/2010/main" val="0"/>
                  </a:ext>
                </a:extLst>
              </a:blip>
              <a:srcRect l="16494" t="5648" r="32183" b="3441"/>
              <a:stretch/>
            </p:blipFill>
            <p:spPr>
              <a:xfrm>
                <a:off x="1410199" y="3378220"/>
                <a:ext cx="1039497" cy="1282692"/>
              </a:xfrm>
              <a:prstGeom prst="rect">
                <a:avLst/>
              </a:prstGeom>
            </p:spPr>
          </p:pic>
        </p:grpSp>
      </p:grpSp>
      <p:grpSp>
        <p:nvGrpSpPr>
          <p:cNvPr id="69" name="グループ化 68">
            <a:extLst>
              <a:ext uri="{FF2B5EF4-FFF2-40B4-BE49-F238E27FC236}">
                <a16:creationId xmlns:a16="http://schemas.microsoft.com/office/drawing/2014/main" id="{E05D9A65-F9AA-41C1-A0D2-D84048816ECC}"/>
              </a:ext>
            </a:extLst>
          </p:cNvPr>
          <p:cNvGrpSpPr/>
          <p:nvPr/>
        </p:nvGrpSpPr>
        <p:grpSpPr>
          <a:xfrm>
            <a:off x="9861785" y="1125030"/>
            <a:ext cx="2850553" cy="4438292"/>
            <a:chOff x="10601117" y="1137004"/>
            <a:chExt cx="2850553" cy="4438292"/>
          </a:xfrm>
        </p:grpSpPr>
        <p:sp>
          <p:nvSpPr>
            <p:cNvPr id="53" name="四角形: 角を丸くする 52">
              <a:extLst>
                <a:ext uri="{FF2B5EF4-FFF2-40B4-BE49-F238E27FC236}">
                  <a16:creationId xmlns:a16="http://schemas.microsoft.com/office/drawing/2014/main" id="{9C116824-758F-41D4-BFF2-04EFA5D09C1F}"/>
                </a:ext>
              </a:extLst>
            </p:cNvPr>
            <p:cNvSpPr/>
            <p:nvPr/>
          </p:nvSpPr>
          <p:spPr>
            <a:xfrm>
              <a:off x="10601117" y="1137004"/>
              <a:ext cx="2850553" cy="4438292"/>
            </a:xfrm>
            <a:prstGeom prst="roundRect">
              <a:avLst>
                <a:gd name="adj" fmla="val 4030"/>
              </a:avLst>
            </a:prstGeom>
            <a:solidFill>
              <a:schemeClr val="bg1">
                <a:lumMod val="65000"/>
                <a:lumOff val="35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テキスト ボックス 54">
              <a:extLst>
                <a:ext uri="{FF2B5EF4-FFF2-40B4-BE49-F238E27FC236}">
                  <a16:creationId xmlns:a16="http://schemas.microsoft.com/office/drawing/2014/main" id="{B48BB0AD-FBC3-41C0-96AD-1C214A1AC459}"/>
                </a:ext>
              </a:extLst>
            </p:cNvPr>
            <p:cNvSpPr txBox="1"/>
            <p:nvPr/>
          </p:nvSpPr>
          <p:spPr>
            <a:xfrm>
              <a:off x="11010730" y="1137004"/>
              <a:ext cx="2031325" cy="646331"/>
            </a:xfrm>
            <a:prstGeom prst="rect">
              <a:avLst/>
            </a:prstGeom>
            <a:noFill/>
          </p:spPr>
          <p:txBody>
            <a:bodyPr wrap="none" rtlCol="0">
              <a:spAutoFit/>
            </a:bodyPr>
            <a:lstStyle/>
            <a:p>
              <a:r>
                <a:rPr kumimoji="1" lang="ja-JP" altLang="en-US" sz="3600" dirty="0">
                  <a:solidFill>
                    <a:srgbClr val="FFFF00"/>
                  </a:solidFill>
                  <a:latin typeface="ＭＳ Ｐゴシック" panose="020B0600070205080204" pitchFamily="50" charset="-128"/>
                  <a:ea typeface="ＭＳ Ｐゴシック" panose="020B0600070205080204" pitchFamily="50" charset="-128"/>
                </a:rPr>
                <a:t>次元削減</a:t>
              </a:r>
              <a:endParaRPr kumimoji="1" lang="en-US" altLang="ja-JP" sz="3600" dirty="0">
                <a:solidFill>
                  <a:srgbClr val="FFFF00"/>
                </a:solidFill>
                <a:latin typeface="ＭＳ Ｐゴシック" panose="020B0600070205080204" pitchFamily="50" charset="-128"/>
                <a:ea typeface="ＭＳ Ｐゴシック" panose="020B0600070205080204" pitchFamily="50" charset="-128"/>
              </a:endParaRPr>
            </a:p>
          </p:txBody>
        </p:sp>
        <p:sp>
          <p:nvSpPr>
            <p:cNvPr id="58" name="テキスト ボックス 57">
              <a:extLst>
                <a:ext uri="{FF2B5EF4-FFF2-40B4-BE49-F238E27FC236}">
                  <a16:creationId xmlns:a16="http://schemas.microsoft.com/office/drawing/2014/main" id="{9DE91942-01FE-45B1-AFF7-295FE0815A7A}"/>
                </a:ext>
              </a:extLst>
            </p:cNvPr>
            <p:cNvSpPr txBox="1"/>
            <p:nvPr/>
          </p:nvSpPr>
          <p:spPr>
            <a:xfrm>
              <a:off x="10836003" y="1834548"/>
              <a:ext cx="2380780" cy="707886"/>
            </a:xfrm>
            <a:prstGeom prst="rect">
              <a:avLst/>
            </a:prstGeom>
            <a:noFill/>
          </p:spPr>
          <p:txBody>
            <a:bodyPr wrap="none" rtlCol="0">
              <a:spAutoFit/>
            </a:bodyPr>
            <a:lstStyle/>
            <a:p>
              <a:r>
                <a:rPr kumimoji="1" lang="ja-JP" altLang="en-US" sz="2000" dirty="0">
                  <a:latin typeface="ＭＳ Ｐゴシック" panose="020B0600070205080204" pitchFamily="50" charset="-128"/>
                  <a:ea typeface="ＭＳ Ｐゴシック" panose="020B0600070205080204" pitchFamily="50" charset="-128"/>
                </a:rPr>
                <a:t>データ中の重要な</a:t>
              </a:r>
              <a:endParaRPr kumimoji="1" lang="en-US" altLang="ja-JP" sz="2000" dirty="0">
                <a:latin typeface="ＭＳ Ｐゴシック" panose="020B0600070205080204" pitchFamily="50" charset="-128"/>
                <a:ea typeface="ＭＳ Ｐゴシック" panose="020B0600070205080204" pitchFamily="50" charset="-128"/>
              </a:endParaRPr>
            </a:p>
            <a:p>
              <a:r>
                <a:rPr kumimoji="1" lang="ja-JP" altLang="en-US" sz="2000" dirty="0">
                  <a:latin typeface="ＭＳ Ｐゴシック" panose="020B0600070205080204" pitchFamily="50" charset="-128"/>
                  <a:ea typeface="ＭＳ Ｐゴシック" panose="020B0600070205080204" pitchFamily="50" charset="-128"/>
                </a:rPr>
                <a:t>部分空間を取り出す</a:t>
              </a:r>
              <a:endParaRPr kumimoji="1" lang="en-US" altLang="ja-JP" sz="2000" dirty="0">
                <a:latin typeface="ＭＳ Ｐゴシック" panose="020B0600070205080204" pitchFamily="50" charset="-128"/>
                <a:ea typeface="ＭＳ Ｐゴシック" panose="020B0600070205080204" pitchFamily="50" charset="-128"/>
              </a:endParaRPr>
            </a:p>
          </p:txBody>
        </p:sp>
        <p:pic>
          <p:nvPicPr>
            <p:cNvPr id="65" name="図 64" descr="食品 が含まれている画像&#10;&#10;自動的に生成された説明">
              <a:extLst>
                <a:ext uri="{FF2B5EF4-FFF2-40B4-BE49-F238E27FC236}">
                  <a16:creationId xmlns:a16="http://schemas.microsoft.com/office/drawing/2014/main" id="{7EF83B64-E060-45F4-A69C-08C14EDB75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45956" y="2836743"/>
              <a:ext cx="2760880" cy="1712599"/>
            </a:xfrm>
            <a:prstGeom prst="rect">
              <a:avLst/>
            </a:prstGeom>
          </p:spPr>
        </p:pic>
        <p:sp>
          <p:nvSpPr>
            <p:cNvPr id="66" name="テキスト ボックス 65">
              <a:extLst>
                <a:ext uri="{FF2B5EF4-FFF2-40B4-BE49-F238E27FC236}">
                  <a16:creationId xmlns:a16="http://schemas.microsoft.com/office/drawing/2014/main" id="{46880082-64FD-4F45-B1B7-7E2259A452B2}"/>
                </a:ext>
              </a:extLst>
            </p:cNvPr>
            <p:cNvSpPr txBox="1"/>
            <p:nvPr/>
          </p:nvSpPr>
          <p:spPr>
            <a:xfrm>
              <a:off x="11100501" y="4715723"/>
              <a:ext cx="1851789" cy="707886"/>
            </a:xfrm>
            <a:prstGeom prst="rect">
              <a:avLst/>
            </a:prstGeom>
            <a:noFill/>
          </p:spPr>
          <p:txBody>
            <a:bodyPr wrap="none" rtlCol="0">
              <a:spAutoFit/>
            </a:bodyPr>
            <a:lstStyle/>
            <a:p>
              <a:r>
                <a:rPr kumimoji="1" lang="en-US" altLang="ja-JP" sz="2000" dirty="0">
                  <a:latin typeface="ＭＳ Ｐゴシック" panose="020B0600070205080204" pitchFamily="50" charset="-128"/>
                  <a:ea typeface="ＭＳ Ｐゴシック" panose="020B0600070205080204" pitchFamily="50" charset="-128"/>
                </a:rPr>
                <a:t>3</a:t>
              </a:r>
              <a:r>
                <a:rPr kumimoji="1" lang="ja-JP" altLang="en-US" sz="2000" dirty="0">
                  <a:latin typeface="ＭＳ Ｐゴシック" panose="020B0600070205080204" pitchFamily="50" charset="-128"/>
                  <a:ea typeface="ＭＳ Ｐゴシック" panose="020B0600070205080204" pitchFamily="50" charset="-128"/>
                </a:rPr>
                <a:t>次元空間内の</a:t>
              </a:r>
              <a:endParaRPr kumimoji="1" lang="en-US" altLang="ja-JP" sz="2000" dirty="0">
                <a:latin typeface="ＭＳ Ｐゴシック" panose="020B0600070205080204" pitchFamily="50" charset="-128"/>
                <a:ea typeface="ＭＳ Ｐゴシック" panose="020B0600070205080204" pitchFamily="50" charset="-128"/>
              </a:endParaRPr>
            </a:p>
            <a:p>
              <a:r>
                <a:rPr kumimoji="1" lang="en-US" altLang="ja-JP" sz="2000" dirty="0">
                  <a:latin typeface="ＭＳ Ｐゴシック" panose="020B0600070205080204" pitchFamily="50" charset="-128"/>
                  <a:ea typeface="ＭＳ Ｐゴシック" panose="020B0600070205080204" pitchFamily="50" charset="-128"/>
                </a:rPr>
                <a:t>2</a:t>
              </a:r>
              <a:r>
                <a:rPr kumimoji="1" lang="ja-JP" altLang="en-US" sz="2000" dirty="0">
                  <a:latin typeface="ＭＳ Ｐゴシック" panose="020B0600070205080204" pitchFamily="50" charset="-128"/>
                  <a:ea typeface="ＭＳ Ｐゴシック" panose="020B0600070205080204" pitchFamily="50" charset="-128"/>
                </a:rPr>
                <a:t>次元多様体</a:t>
              </a:r>
              <a:endParaRPr kumimoji="1" lang="en-US" altLang="ja-JP" sz="2000" dirty="0">
                <a:latin typeface="ＭＳ Ｐゴシック" panose="020B0600070205080204" pitchFamily="50" charset="-128"/>
                <a:ea typeface="ＭＳ Ｐゴシック" panose="020B0600070205080204" pitchFamily="50" charset="-128"/>
              </a:endParaRPr>
            </a:p>
          </p:txBody>
        </p:sp>
      </p:grpSp>
    </p:spTree>
    <p:extLst>
      <p:ext uri="{BB962C8B-B14F-4D97-AF65-F5344CB8AC3E}">
        <p14:creationId xmlns:p14="http://schemas.microsoft.com/office/powerpoint/2010/main" val="846276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6F54582-5FE5-408A-87D1-28EBD5FF063C}"/>
              </a:ext>
            </a:extLst>
          </p:cNvPr>
          <p:cNvSpPr txBox="1"/>
          <p:nvPr/>
        </p:nvSpPr>
        <p:spPr>
          <a:xfrm>
            <a:off x="266699" y="381000"/>
            <a:ext cx="5144199" cy="523220"/>
          </a:xfrm>
          <a:prstGeom prst="rect">
            <a:avLst/>
          </a:prstGeom>
          <a:noFill/>
        </p:spPr>
        <p:txBody>
          <a:bodyPr wrap="square" rtlCol="0">
            <a:spAutoFit/>
          </a:bodyPr>
          <a:lstStyle/>
          <a:p>
            <a:r>
              <a:rPr kumimoji="1" lang="en-US" altLang="ja-JP" sz="2800" u="sng" dirty="0">
                <a:solidFill>
                  <a:schemeClr val="tx1">
                    <a:lumMod val="75000"/>
                  </a:schemeClr>
                </a:solidFill>
                <a:latin typeface="ＭＳ Ｐゴシック" panose="020B0600070205080204" pitchFamily="50" charset="-128"/>
                <a:ea typeface="ＭＳ Ｐゴシック" panose="020B0600070205080204" pitchFamily="50" charset="-128"/>
              </a:rPr>
              <a:t>2. AI</a:t>
            </a:r>
            <a:r>
              <a:rPr kumimoji="1" lang="ja-JP" altLang="en-US" sz="2800" u="sng" dirty="0">
                <a:solidFill>
                  <a:schemeClr val="tx1">
                    <a:lumMod val="75000"/>
                  </a:schemeClr>
                </a:solidFill>
                <a:latin typeface="ＭＳ Ｐゴシック" panose="020B0600070205080204" pitchFamily="50" charset="-128"/>
                <a:ea typeface="ＭＳ Ｐゴシック" panose="020B0600070205080204" pitchFamily="50" charset="-128"/>
              </a:rPr>
              <a:t>は実現できるか？</a:t>
            </a:r>
          </a:p>
        </p:txBody>
      </p:sp>
      <p:sp>
        <p:nvSpPr>
          <p:cNvPr id="8" name="テキスト ボックス 7">
            <a:extLst>
              <a:ext uri="{FF2B5EF4-FFF2-40B4-BE49-F238E27FC236}">
                <a16:creationId xmlns:a16="http://schemas.microsoft.com/office/drawing/2014/main" id="{F276805D-BF11-4AFA-8A5B-E65CB2A6166A}"/>
              </a:ext>
            </a:extLst>
          </p:cNvPr>
          <p:cNvSpPr txBox="1"/>
          <p:nvPr/>
        </p:nvSpPr>
        <p:spPr>
          <a:xfrm>
            <a:off x="88083" y="1152527"/>
            <a:ext cx="8479863" cy="400110"/>
          </a:xfrm>
          <a:prstGeom prst="rect">
            <a:avLst/>
          </a:prstGeom>
          <a:noFill/>
        </p:spPr>
        <p:txBody>
          <a:bodyPr wrap="square" rtlCol="0">
            <a:spAutoFit/>
          </a:bodyPr>
          <a:lstStyle/>
          <a:p>
            <a:r>
              <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rPr>
              <a:t>1. </a:t>
            </a: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人間の知能の原理を数学的に解明して、それを工学的に再現する．</a:t>
            </a:r>
          </a:p>
        </p:txBody>
      </p:sp>
      <p:sp>
        <p:nvSpPr>
          <p:cNvPr id="10" name="正方形/長方形 9">
            <a:extLst>
              <a:ext uri="{FF2B5EF4-FFF2-40B4-BE49-F238E27FC236}">
                <a16:creationId xmlns:a16="http://schemas.microsoft.com/office/drawing/2014/main" id="{84419509-5CB3-4C18-B8B1-DDBC6CAACAA6}"/>
              </a:ext>
            </a:extLst>
          </p:cNvPr>
          <p:cNvSpPr/>
          <p:nvPr/>
        </p:nvSpPr>
        <p:spPr>
          <a:xfrm>
            <a:off x="88083" y="3789726"/>
            <a:ext cx="5025937" cy="400110"/>
          </a:xfrm>
          <a:prstGeom prst="rect">
            <a:avLst/>
          </a:prstGeom>
        </p:spPr>
        <p:txBody>
          <a:bodyPr wrap="square">
            <a:spAutoFit/>
          </a:bodyPr>
          <a:lstStyle/>
          <a:p>
            <a:r>
              <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rPr>
              <a:t>2.</a:t>
            </a: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 工学的な試行錯誤の末，偶然出来上がる．</a:t>
            </a:r>
            <a:endPar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endParaRPr>
          </a:p>
        </p:txBody>
      </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35EF6242-34C9-443A-AD07-CB87062AFE52}"/>
                  </a:ext>
                </a:extLst>
              </p:cNvPr>
              <p:cNvSpPr/>
              <p:nvPr/>
            </p:nvSpPr>
            <p:spPr>
              <a:xfrm>
                <a:off x="1026592" y="1712923"/>
                <a:ext cx="7794819" cy="1629659"/>
              </a:xfrm>
              <a:prstGeom prst="rect">
                <a:avLst/>
              </a:prstGeom>
              <a:solidFill>
                <a:schemeClr val="accent1">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人間の知能を科学的に観測する方法がそもそも無い．</a:t>
                </a:r>
                <a:endPar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endParaRPr>
              </a:p>
              <a:p>
                <a:pPr marL="285750" indent="-285750">
                  <a:buFont typeface="Arial" panose="020B0604020202020204" pitchFamily="34" charset="0"/>
                  <a:buChar char="•"/>
                </a:pP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脳にセンサーを埋め込んで観測 </a:t>
                </a:r>
                <a:r>
                  <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rPr>
                  <a:t>(</a:t>
                </a: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電気信号や血流など物理的な動き</a:t>
                </a:r>
                <a:r>
                  <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rPr>
                  <a:t>)</a:t>
                </a:r>
              </a:p>
              <a:p>
                <a:pPr marL="285750" indent="-285750">
                  <a:buFont typeface="Arial" panose="020B0604020202020204" pitchFamily="34" charset="0"/>
                  <a:buChar char="•"/>
                </a:pP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複数設置して，時間的な変動を観測する．</a:t>
                </a:r>
                <a:endPar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endParaRPr>
              </a:p>
              <a:p>
                <a:pPr algn="ct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a:t>
                </a:r>
                <a:endPar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endParaRPr>
              </a:p>
              <a:p>
                <a:pPr algn="ct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電気信号の変化 </a:t>
                </a:r>
                <a14:m>
                  <m:oMath xmlns:m="http://schemas.openxmlformats.org/officeDocument/2006/math">
                    <m:r>
                      <a:rPr kumimoji="1" lang="ja-JP" altLang="en-US" sz="2000" i="1" smtClean="0">
                        <a:solidFill>
                          <a:schemeClr val="tx1">
                            <a:lumMod val="75000"/>
                          </a:schemeClr>
                        </a:solidFill>
                        <a:latin typeface="Cambria Math" panose="02040503050406030204" pitchFamily="18" charset="0"/>
                      </a:rPr>
                      <m:t>≠</m:t>
                    </m:r>
                  </m:oMath>
                </a14:m>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 知能</a:t>
                </a:r>
              </a:p>
            </p:txBody>
          </p:sp>
        </mc:Choice>
        <mc:Fallback xmlns="">
          <p:sp>
            <p:nvSpPr>
              <p:cNvPr id="11" name="正方形/長方形 10">
                <a:extLst>
                  <a:ext uri="{FF2B5EF4-FFF2-40B4-BE49-F238E27FC236}">
                    <a16:creationId xmlns:a16="http://schemas.microsoft.com/office/drawing/2014/main" id="{35EF6242-34C9-443A-AD07-CB87062AFE52}"/>
                  </a:ext>
                </a:extLst>
              </p:cNvPr>
              <p:cNvSpPr>
                <a:spLocks noRot="1" noChangeAspect="1" noMove="1" noResize="1" noEditPoints="1" noAdjustHandles="1" noChangeArrowheads="1" noChangeShapeType="1" noTextEdit="1"/>
              </p:cNvSpPr>
              <p:nvPr/>
            </p:nvSpPr>
            <p:spPr>
              <a:xfrm>
                <a:off x="1026592" y="1712923"/>
                <a:ext cx="7794819" cy="1629659"/>
              </a:xfrm>
              <a:prstGeom prst="rect">
                <a:avLst/>
              </a:prstGeom>
              <a:blipFill>
                <a:blip r:embed="rId2"/>
                <a:stretch>
                  <a:fillRect l="-703" t="-1115" r="-703" b="-5204"/>
                </a:stretch>
              </a:blipFill>
              <a:ln>
                <a:solidFill>
                  <a:srgbClr val="002060"/>
                </a:solidFill>
              </a:ln>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160840A1-BF25-477F-9F93-976ED7F8D237}"/>
              </a:ext>
            </a:extLst>
          </p:cNvPr>
          <p:cNvSpPr/>
          <p:nvPr/>
        </p:nvSpPr>
        <p:spPr>
          <a:xfrm>
            <a:off x="2224447" y="4441506"/>
            <a:ext cx="5399107" cy="941448"/>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「ディープラーニング」など統計的手法の延長．</a:t>
            </a:r>
            <a:endPar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endParaRPr>
          </a:p>
          <a:p>
            <a:pPr algn="ct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a:t>
            </a:r>
            <a:endPar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endParaRPr>
          </a:p>
          <a:p>
            <a:pPr algn="ct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「統計」という方法論そのものに，ある限界がある．</a:t>
            </a:r>
          </a:p>
        </p:txBody>
      </p:sp>
      <p:sp>
        <p:nvSpPr>
          <p:cNvPr id="15" name="テキスト ボックス 14">
            <a:extLst>
              <a:ext uri="{FF2B5EF4-FFF2-40B4-BE49-F238E27FC236}">
                <a16:creationId xmlns:a16="http://schemas.microsoft.com/office/drawing/2014/main" id="{C1261484-BE5D-43A9-A96E-3B5C9E443ACD}"/>
              </a:ext>
            </a:extLst>
          </p:cNvPr>
          <p:cNvSpPr txBox="1"/>
          <p:nvPr/>
        </p:nvSpPr>
        <p:spPr>
          <a:xfrm>
            <a:off x="5481587" y="6513081"/>
            <a:ext cx="3662413" cy="307777"/>
          </a:xfrm>
          <a:prstGeom prst="rect">
            <a:avLst/>
          </a:prstGeom>
          <a:noFill/>
        </p:spPr>
        <p:txBody>
          <a:bodyPr wrap="none" rtlCol="0">
            <a:spAutoFit/>
          </a:bodyPr>
          <a:lstStyle/>
          <a:p>
            <a:r>
              <a:rPr kumimoji="1" lang="ja-JP" altLang="en-US" sz="1400" dirty="0">
                <a:solidFill>
                  <a:schemeClr val="tx1">
                    <a:lumMod val="75000"/>
                  </a:schemeClr>
                </a:solidFill>
              </a:rPr>
              <a:t>「</a:t>
            </a:r>
            <a:r>
              <a:rPr kumimoji="1" lang="en-US" altLang="ja-JP" sz="1400" dirty="0">
                <a:solidFill>
                  <a:schemeClr val="tx1">
                    <a:lumMod val="75000"/>
                  </a:schemeClr>
                </a:solidFill>
              </a:rPr>
              <a:t>AI vs. </a:t>
            </a:r>
            <a:r>
              <a:rPr kumimoji="1" lang="ja-JP" altLang="en-US" sz="1400" dirty="0">
                <a:solidFill>
                  <a:schemeClr val="tx1">
                    <a:lumMod val="75000"/>
                  </a:schemeClr>
                </a:solidFill>
              </a:rPr>
              <a:t>教科書が読めない子どもたち」より</a:t>
            </a:r>
          </a:p>
        </p:txBody>
      </p:sp>
    </p:spTree>
    <p:extLst>
      <p:ext uri="{BB962C8B-B14F-4D97-AF65-F5344CB8AC3E}">
        <p14:creationId xmlns:p14="http://schemas.microsoft.com/office/powerpoint/2010/main" val="1563072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四角形: 角を丸くする 50">
            <a:extLst>
              <a:ext uri="{FF2B5EF4-FFF2-40B4-BE49-F238E27FC236}">
                <a16:creationId xmlns:a16="http://schemas.microsoft.com/office/drawing/2014/main" id="{632765FE-11BC-46F9-9F5C-F778826A923F}"/>
              </a:ext>
            </a:extLst>
          </p:cNvPr>
          <p:cNvSpPr/>
          <p:nvPr/>
        </p:nvSpPr>
        <p:spPr>
          <a:xfrm>
            <a:off x="1077985" y="1593908"/>
            <a:ext cx="6988029" cy="2256639"/>
          </a:xfrm>
          <a:prstGeom prst="roundRect">
            <a:avLst>
              <a:gd name="adj" fmla="val 5417"/>
            </a:avLst>
          </a:prstGeom>
          <a:solidFill>
            <a:schemeClr val="bg2">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2" name="テキスト ボックス 1">
            <a:extLst>
              <a:ext uri="{FF2B5EF4-FFF2-40B4-BE49-F238E27FC236}">
                <a16:creationId xmlns:a16="http://schemas.microsoft.com/office/drawing/2014/main" id="{C6F54582-5FE5-408A-87D1-28EBD5FF063C}"/>
              </a:ext>
            </a:extLst>
          </p:cNvPr>
          <p:cNvSpPr txBox="1"/>
          <p:nvPr/>
        </p:nvSpPr>
        <p:spPr>
          <a:xfrm>
            <a:off x="266699" y="381000"/>
            <a:ext cx="5144199" cy="523220"/>
          </a:xfrm>
          <a:prstGeom prst="rect">
            <a:avLst/>
          </a:prstGeom>
          <a:noFill/>
        </p:spPr>
        <p:txBody>
          <a:bodyPr wrap="square" rtlCol="0">
            <a:spAutoFit/>
          </a:bodyPr>
          <a:lstStyle/>
          <a:p>
            <a:r>
              <a:rPr kumimoji="1" lang="en-US" altLang="ja-JP" sz="2800" u="sng" dirty="0">
                <a:solidFill>
                  <a:schemeClr val="tx1">
                    <a:lumMod val="75000"/>
                  </a:schemeClr>
                </a:solidFill>
              </a:rPr>
              <a:t>3. AI</a:t>
            </a:r>
            <a:r>
              <a:rPr kumimoji="1" lang="ja-JP" altLang="en-US" sz="2800" u="sng" dirty="0">
                <a:solidFill>
                  <a:schemeClr val="tx1">
                    <a:lumMod val="75000"/>
                  </a:schemeClr>
                </a:solidFill>
              </a:rPr>
              <a:t>と</a:t>
            </a:r>
            <a:r>
              <a:rPr kumimoji="1" lang="en-US" altLang="ja-JP" sz="2800" u="sng" dirty="0">
                <a:solidFill>
                  <a:schemeClr val="tx1">
                    <a:lumMod val="75000"/>
                  </a:schemeClr>
                </a:solidFill>
              </a:rPr>
              <a:t>AI</a:t>
            </a:r>
            <a:r>
              <a:rPr kumimoji="1" lang="ja-JP" altLang="en-US" sz="2800" u="sng" dirty="0">
                <a:solidFill>
                  <a:schemeClr val="tx1">
                    <a:lumMod val="75000"/>
                  </a:schemeClr>
                </a:solidFill>
              </a:rPr>
              <a:t>技術</a:t>
            </a:r>
          </a:p>
        </p:txBody>
      </p:sp>
      <p:sp>
        <p:nvSpPr>
          <p:cNvPr id="3" name="雲 2">
            <a:extLst>
              <a:ext uri="{FF2B5EF4-FFF2-40B4-BE49-F238E27FC236}">
                <a16:creationId xmlns:a16="http://schemas.microsoft.com/office/drawing/2014/main" id="{F9CD6CB1-6543-41DD-81E9-EC7E1EC7C85A}"/>
              </a:ext>
            </a:extLst>
          </p:cNvPr>
          <p:cNvSpPr/>
          <p:nvPr/>
        </p:nvSpPr>
        <p:spPr>
          <a:xfrm>
            <a:off x="3693294" y="1163655"/>
            <a:ext cx="1963444" cy="1115735"/>
          </a:xfrm>
          <a:prstGeom prst="clou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400" dirty="0">
                <a:solidFill>
                  <a:schemeClr val="tx1">
                    <a:lumMod val="75000"/>
                  </a:schemeClr>
                </a:solidFill>
                <a:latin typeface="ＭＳ Ｐゴシック" panose="020B0600070205080204" pitchFamily="50" charset="-128"/>
                <a:ea typeface="ＭＳ Ｐゴシック" panose="020B0600070205080204" pitchFamily="50" charset="-128"/>
              </a:rPr>
              <a:t>AI</a:t>
            </a:r>
            <a:endParaRPr kumimoji="1" lang="ja-JP" altLang="en-US" sz="4400" dirty="0">
              <a:solidFill>
                <a:schemeClr val="tx1">
                  <a:lumMod val="75000"/>
                </a:schemeClr>
              </a:solidFill>
              <a:latin typeface="ＭＳ Ｐゴシック" panose="020B0600070205080204" pitchFamily="50" charset="-128"/>
              <a:ea typeface="ＭＳ Ｐゴシック" panose="020B0600070205080204" pitchFamily="50" charset="-128"/>
            </a:endParaRPr>
          </a:p>
        </p:txBody>
      </p:sp>
      <p:sp>
        <p:nvSpPr>
          <p:cNvPr id="5" name="正方形/長方形 4">
            <a:extLst>
              <a:ext uri="{FF2B5EF4-FFF2-40B4-BE49-F238E27FC236}">
                <a16:creationId xmlns:a16="http://schemas.microsoft.com/office/drawing/2014/main" id="{FA4FFABB-423A-47D7-BD23-57ED82449A5F}"/>
              </a:ext>
            </a:extLst>
          </p:cNvPr>
          <p:cNvSpPr/>
          <p:nvPr/>
        </p:nvSpPr>
        <p:spPr>
          <a:xfrm>
            <a:off x="1191238" y="1837567"/>
            <a:ext cx="1732084" cy="393934"/>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音声認識技術</a:t>
            </a:r>
          </a:p>
        </p:txBody>
      </p:sp>
      <p:sp>
        <p:nvSpPr>
          <p:cNvPr id="12" name="正方形/長方形 11">
            <a:extLst>
              <a:ext uri="{FF2B5EF4-FFF2-40B4-BE49-F238E27FC236}">
                <a16:creationId xmlns:a16="http://schemas.microsoft.com/office/drawing/2014/main" id="{E3D97DB3-6028-4A67-B649-91DF92EE0421}"/>
              </a:ext>
            </a:extLst>
          </p:cNvPr>
          <p:cNvSpPr/>
          <p:nvPr/>
        </p:nvSpPr>
        <p:spPr>
          <a:xfrm>
            <a:off x="1275127" y="2507583"/>
            <a:ext cx="2234230" cy="3939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自然言語処理技術</a:t>
            </a:r>
          </a:p>
        </p:txBody>
      </p:sp>
      <p:sp>
        <p:nvSpPr>
          <p:cNvPr id="14" name="正方形/長方形 13">
            <a:extLst>
              <a:ext uri="{FF2B5EF4-FFF2-40B4-BE49-F238E27FC236}">
                <a16:creationId xmlns:a16="http://schemas.microsoft.com/office/drawing/2014/main" id="{74C32D2A-894B-47B4-B4EA-1C360F358A47}"/>
              </a:ext>
            </a:extLst>
          </p:cNvPr>
          <p:cNvSpPr/>
          <p:nvPr/>
        </p:nvSpPr>
        <p:spPr>
          <a:xfrm>
            <a:off x="2604780" y="3138101"/>
            <a:ext cx="1773883" cy="39393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画像認識技術</a:t>
            </a:r>
          </a:p>
        </p:txBody>
      </p:sp>
      <p:sp>
        <p:nvSpPr>
          <p:cNvPr id="15" name="正方形/長方形 14">
            <a:extLst>
              <a:ext uri="{FF2B5EF4-FFF2-40B4-BE49-F238E27FC236}">
                <a16:creationId xmlns:a16="http://schemas.microsoft.com/office/drawing/2014/main" id="{39F96254-7176-487C-8DAD-08FC35D6A14D}"/>
              </a:ext>
            </a:extLst>
          </p:cNvPr>
          <p:cNvSpPr/>
          <p:nvPr/>
        </p:nvSpPr>
        <p:spPr>
          <a:xfrm>
            <a:off x="5828743" y="2512140"/>
            <a:ext cx="1773883" cy="39393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文字認識技術</a:t>
            </a:r>
          </a:p>
        </p:txBody>
      </p:sp>
      <p:sp>
        <p:nvSpPr>
          <p:cNvPr id="17" name="正方形/長方形 16">
            <a:extLst>
              <a:ext uri="{FF2B5EF4-FFF2-40B4-BE49-F238E27FC236}">
                <a16:creationId xmlns:a16="http://schemas.microsoft.com/office/drawing/2014/main" id="{08C889B7-639F-4590-B1A4-289B0B496D70}"/>
              </a:ext>
            </a:extLst>
          </p:cNvPr>
          <p:cNvSpPr/>
          <p:nvPr/>
        </p:nvSpPr>
        <p:spPr>
          <a:xfrm>
            <a:off x="6130854" y="1837568"/>
            <a:ext cx="1773883" cy="393933"/>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音声合成技術</a:t>
            </a:r>
          </a:p>
        </p:txBody>
      </p:sp>
      <p:sp>
        <p:nvSpPr>
          <p:cNvPr id="18" name="正方形/長方形 17">
            <a:extLst>
              <a:ext uri="{FF2B5EF4-FFF2-40B4-BE49-F238E27FC236}">
                <a16:creationId xmlns:a16="http://schemas.microsoft.com/office/drawing/2014/main" id="{1DBBB04E-305A-48B0-BE9C-649282A5B806}"/>
              </a:ext>
            </a:extLst>
          </p:cNvPr>
          <p:cNvSpPr/>
          <p:nvPr/>
        </p:nvSpPr>
        <p:spPr>
          <a:xfrm>
            <a:off x="4967422" y="3138101"/>
            <a:ext cx="1773883" cy="39393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画像処理技術</a:t>
            </a:r>
          </a:p>
        </p:txBody>
      </p:sp>
      <p:cxnSp>
        <p:nvCxnSpPr>
          <p:cNvPr id="7" name="直線矢印コネクタ 6">
            <a:extLst>
              <a:ext uri="{FF2B5EF4-FFF2-40B4-BE49-F238E27FC236}">
                <a16:creationId xmlns:a16="http://schemas.microsoft.com/office/drawing/2014/main" id="{D2A29B64-86E8-4D03-9CBB-6C762DD1FA9B}"/>
              </a:ext>
            </a:extLst>
          </p:cNvPr>
          <p:cNvCxnSpPr>
            <a:cxnSpLocks/>
            <a:stCxn id="5" idx="3"/>
            <a:endCxn id="3" idx="2"/>
          </p:cNvCxnSpPr>
          <p:nvPr/>
        </p:nvCxnSpPr>
        <p:spPr>
          <a:xfrm flipV="1">
            <a:off x="2923322" y="1721523"/>
            <a:ext cx="776062" cy="313011"/>
          </a:xfrm>
          <a:prstGeom prst="straightConnector1">
            <a:avLst/>
          </a:prstGeom>
          <a:ln w="38100">
            <a:solidFill>
              <a:schemeClr val="tx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9" name="直線矢印コネクタ 18">
            <a:extLst>
              <a:ext uri="{FF2B5EF4-FFF2-40B4-BE49-F238E27FC236}">
                <a16:creationId xmlns:a16="http://schemas.microsoft.com/office/drawing/2014/main" id="{896031FF-D143-42FD-8677-5745D4C57F3E}"/>
              </a:ext>
            </a:extLst>
          </p:cNvPr>
          <p:cNvCxnSpPr>
            <a:cxnSpLocks/>
            <a:stCxn id="12" idx="3"/>
          </p:cNvCxnSpPr>
          <p:nvPr/>
        </p:nvCxnSpPr>
        <p:spPr>
          <a:xfrm flipV="1">
            <a:off x="3509357" y="2096864"/>
            <a:ext cx="586365" cy="607686"/>
          </a:xfrm>
          <a:prstGeom prst="straightConnector1">
            <a:avLst/>
          </a:prstGeom>
          <a:ln w="38100">
            <a:solidFill>
              <a:schemeClr val="tx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1" name="直線矢印コネクタ 20">
            <a:extLst>
              <a:ext uri="{FF2B5EF4-FFF2-40B4-BE49-F238E27FC236}">
                <a16:creationId xmlns:a16="http://schemas.microsoft.com/office/drawing/2014/main" id="{9D101405-4745-4309-8F2D-5930864CC6CF}"/>
              </a:ext>
            </a:extLst>
          </p:cNvPr>
          <p:cNvCxnSpPr>
            <a:cxnSpLocks/>
          </p:cNvCxnSpPr>
          <p:nvPr/>
        </p:nvCxnSpPr>
        <p:spPr>
          <a:xfrm flipV="1">
            <a:off x="3799262" y="2150573"/>
            <a:ext cx="656732" cy="987528"/>
          </a:xfrm>
          <a:prstGeom prst="straightConnector1">
            <a:avLst/>
          </a:prstGeom>
          <a:ln w="38100">
            <a:solidFill>
              <a:schemeClr val="tx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4" name="直線矢印コネクタ 23">
            <a:extLst>
              <a:ext uri="{FF2B5EF4-FFF2-40B4-BE49-F238E27FC236}">
                <a16:creationId xmlns:a16="http://schemas.microsoft.com/office/drawing/2014/main" id="{0844B118-68CB-4BD0-A8C3-575A21021FFB}"/>
              </a:ext>
            </a:extLst>
          </p:cNvPr>
          <p:cNvCxnSpPr>
            <a:cxnSpLocks/>
          </p:cNvCxnSpPr>
          <p:nvPr/>
        </p:nvCxnSpPr>
        <p:spPr>
          <a:xfrm flipH="1" flipV="1">
            <a:off x="4896813" y="2150573"/>
            <a:ext cx="434389" cy="987528"/>
          </a:xfrm>
          <a:prstGeom prst="straightConnector1">
            <a:avLst/>
          </a:prstGeom>
          <a:ln w="38100">
            <a:solidFill>
              <a:schemeClr val="tx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直線矢印コネクタ 26">
            <a:extLst>
              <a:ext uri="{FF2B5EF4-FFF2-40B4-BE49-F238E27FC236}">
                <a16:creationId xmlns:a16="http://schemas.microsoft.com/office/drawing/2014/main" id="{5C28070F-FBCD-4522-B608-58239A303153}"/>
              </a:ext>
            </a:extLst>
          </p:cNvPr>
          <p:cNvCxnSpPr>
            <a:cxnSpLocks/>
            <a:stCxn id="15" idx="1"/>
          </p:cNvCxnSpPr>
          <p:nvPr/>
        </p:nvCxnSpPr>
        <p:spPr>
          <a:xfrm flipH="1" flipV="1">
            <a:off x="5148055" y="2118207"/>
            <a:ext cx="680688" cy="590900"/>
          </a:xfrm>
          <a:prstGeom prst="straightConnector1">
            <a:avLst/>
          </a:prstGeom>
          <a:ln w="38100">
            <a:solidFill>
              <a:schemeClr val="tx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31" name="直線矢印コネクタ 30">
            <a:extLst>
              <a:ext uri="{FF2B5EF4-FFF2-40B4-BE49-F238E27FC236}">
                <a16:creationId xmlns:a16="http://schemas.microsoft.com/office/drawing/2014/main" id="{B2E0F0CE-F4A5-49FF-A719-06AF15B229C2}"/>
              </a:ext>
            </a:extLst>
          </p:cNvPr>
          <p:cNvCxnSpPr>
            <a:cxnSpLocks/>
            <a:stCxn id="17" idx="1"/>
            <a:endCxn id="3" idx="0"/>
          </p:cNvCxnSpPr>
          <p:nvPr/>
        </p:nvCxnSpPr>
        <p:spPr>
          <a:xfrm flipH="1" flipV="1">
            <a:off x="5655102" y="1721523"/>
            <a:ext cx="475752" cy="313012"/>
          </a:xfrm>
          <a:prstGeom prst="straightConnector1">
            <a:avLst/>
          </a:prstGeom>
          <a:ln w="38100">
            <a:solidFill>
              <a:schemeClr val="tx1">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52" name="テキスト ボックス 51">
            <a:extLst>
              <a:ext uri="{FF2B5EF4-FFF2-40B4-BE49-F238E27FC236}">
                <a16:creationId xmlns:a16="http://schemas.microsoft.com/office/drawing/2014/main" id="{DA4AA48F-D3EE-4C96-BF43-19C22E71AABA}"/>
              </a:ext>
            </a:extLst>
          </p:cNvPr>
          <p:cNvSpPr txBox="1"/>
          <p:nvPr/>
        </p:nvSpPr>
        <p:spPr>
          <a:xfrm>
            <a:off x="7430132" y="3506867"/>
            <a:ext cx="641522" cy="400110"/>
          </a:xfrm>
          <a:prstGeom prst="rect">
            <a:avLst/>
          </a:prstGeom>
          <a:noFill/>
        </p:spPr>
        <p:txBody>
          <a:bodyPr wrap="square" rtlCol="0">
            <a:spAutoFit/>
          </a:bodyPr>
          <a:lstStyle/>
          <a:p>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など</a:t>
            </a:r>
            <a:endParaRPr kumimoji="1" lang="en-US" altLang="ja-JP" sz="2000" dirty="0">
              <a:solidFill>
                <a:schemeClr val="tx1">
                  <a:lumMod val="75000"/>
                </a:schemeClr>
              </a:solidFill>
              <a:latin typeface="ＭＳ Ｐゴシック" panose="020B0600070205080204" pitchFamily="50" charset="-128"/>
              <a:ea typeface="ＭＳ Ｐゴシック" panose="020B0600070205080204" pitchFamily="50" charset="-128"/>
            </a:endParaRPr>
          </a:p>
        </p:txBody>
      </p:sp>
      <p:sp>
        <p:nvSpPr>
          <p:cNvPr id="53" name="正方形/長方形 52">
            <a:extLst>
              <a:ext uri="{FF2B5EF4-FFF2-40B4-BE49-F238E27FC236}">
                <a16:creationId xmlns:a16="http://schemas.microsoft.com/office/drawing/2014/main" id="{219B298E-DAD8-4581-B4D9-5E11B1064614}"/>
              </a:ext>
            </a:extLst>
          </p:cNvPr>
          <p:cNvSpPr/>
          <p:nvPr/>
        </p:nvSpPr>
        <p:spPr>
          <a:xfrm>
            <a:off x="1077985" y="1243686"/>
            <a:ext cx="1526795" cy="494843"/>
          </a:xfrm>
          <a:prstGeom prst="rect">
            <a:avLst/>
          </a:prstGeom>
          <a:solidFill>
            <a:schemeClr val="bg2">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lumMod val="75000"/>
                  </a:schemeClr>
                </a:solidFill>
                <a:latin typeface="ＭＳ Ｐゴシック" panose="020B0600070205080204" pitchFamily="50" charset="-128"/>
                <a:ea typeface="ＭＳ Ｐゴシック" panose="020B0600070205080204" pitchFamily="50" charset="-128"/>
              </a:rPr>
              <a:t>AI</a:t>
            </a:r>
            <a:r>
              <a:rPr kumimoji="1" lang="ja-JP" altLang="en-US" sz="2800" dirty="0">
                <a:solidFill>
                  <a:schemeClr val="tx1">
                    <a:lumMod val="75000"/>
                  </a:schemeClr>
                </a:solidFill>
                <a:latin typeface="ＭＳ Ｐゴシック" panose="020B0600070205080204" pitchFamily="50" charset="-128"/>
                <a:ea typeface="ＭＳ Ｐゴシック" panose="020B0600070205080204" pitchFamily="50" charset="-128"/>
              </a:rPr>
              <a:t>技術</a:t>
            </a:r>
          </a:p>
        </p:txBody>
      </p:sp>
      <p:sp>
        <p:nvSpPr>
          <p:cNvPr id="54" name="楕円 53">
            <a:extLst>
              <a:ext uri="{FF2B5EF4-FFF2-40B4-BE49-F238E27FC236}">
                <a16:creationId xmlns:a16="http://schemas.microsoft.com/office/drawing/2014/main" id="{0626011C-0DDB-464E-B2B5-D28F676E7458}"/>
              </a:ext>
            </a:extLst>
          </p:cNvPr>
          <p:cNvSpPr/>
          <p:nvPr/>
        </p:nvSpPr>
        <p:spPr>
          <a:xfrm>
            <a:off x="2752594" y="4709258"/>
            <a:ext cx="1258349" cy="125834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latin typeface="ＭＳ Ｐゴシック" panose="020B0600070205080204" pitchFamily="50" charset="-128"/>
                <a:ea typeface="ＭＳ Ｐゴシック" panose="020B0600070205080204" pitchFamily="50" charset="-128"/>
              </a:rPr>
              <a:t>Siri</a:t>
            </a:r>
            <a:endParaRPr kumimoji="1" lang="ja-JP" altLang="en-US" sz="3600" dirty="0">
              <a:latin typeface="ＭＳ Ｐゴシック" panose="020B0600070205080204" pitchFamily="50" charset="-128"/>
              <a:ea typeface="ＭＳ Ｐゴシック" panose="020B0600070205080204" pitchFamily="50" charset="-128"/>
            </a:endParaRPr>
          </a:p>
        </p:txBody>
      </p:sp>
      <p:sp>
        <p:nvSpPr>
          <p:cNvPr id="57" name="矢印: 右 56">
            <a:extLst>
              <a:ext uri="{FF2B5EF4-FFF2-40B4-BE49-F238E27FC236}">
                <a16:creationId xmlns:a16="http://schemas.microsoft.com/office/drawing/2014/main" id="{19FAC3ED-C352-4143-8385-79C3C086E508}"/>
              </a:ext>
            </a:extLst>
          </p:cNvPr>
          <p:cNvSpPr/>
          <p:nvPr/>
        </p:nvSpPr>
        <p:spPr>
          <a:xfrm flipH="1">
            <a:off x="4274780" y="5214675"/>
            <a:ext cx="642308" cy="396289"/>
          </a:xfrm>
          <a:prstGeom prst="rightArrow">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a:p>
        </p:txBody>
      </p:sp>
      <p:sp>
        <p:nvSpPr>
          <p:cNvPr id="58" name="正方形/長方形 57">
            <a:extLst>
              <a:ext uri="{FF2B5EF4-FFF2-40B4-BE49-F238E27FC236}">
                <a16:creationId xmlns:a16="http://schemas.microsoft.com/office/drawing/2014/main" id="{598CFB07-40C1-44DB-94B8-65DE97CDCDEA}"/>
              </a:ext>
            </a:extLst>
          </p:cNvPr>
          <p:cNvSpPr/>
          <p:nvPr/>
        </p:nvSpPr>
        <p:spPr>
          <a:xfrm>
            <a:off x="5230696" y="4820741"/>
            <a:ext cx="1732166" cy="393934"/>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音声認識技術</a:t>
            </a:r>
          </a:p>
        </p:txBody>
      </p:sp>
      <p:sp>
        <p:nvSpPr>
          <p:cNvPr id="59" name="正方形/長方形 58">
            <a:extLst>
              <a:ext uri="{FF2B5EF4-FFF2-40B4-BE49-F238E27FC236}">
                <a16:creationId xmlns:a16="http://schemas.microsoft.com/office/drawing/2014/main" id="{859ECBE9-CFAE-4914-AA36-55F7B3BDDAD9}"/>
              </a:ext>
            </a:extLst>
          </p:cNvPr>
          <p:cNvSpPr/>
          <p:nvPr/>
        </p:nvSpPr>
        <p:spPr>
          <a:xfrm>
            <a:off x="5230695" y="5509858"/>
            <a:ext cx="2269063" cy="39393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tx1">
                    <a:lumMod val="75000"/>
                  </a:schemeClr>
                </a:solidFill>
                <a:latin typeface="ＭＳ Ｐゴシック" panose="020B0600070205080204" pitchFamily="50" charset="-128"/>
                <a:ea typeface="ＭＳ Ｐゴシック" panose="020B0600070205080204" pitchFamily="50" charset="-128"/>
              </a:rPr>
              <a:t>自然言語処理技術</a:t>
            </a:r>
          </a:p>
        </p:txBody>
      </p:sp>
      <p:sp>
        <p:nvSpPr>
          <p:cNvPr id="67" name="テキスト ボックス 66">
            <a:extLst>
              <a:ext uri="{FF2B5EF4-FFF2-40B4-BE49-F238E27FC236}">
                <a16:creationId xmlns:a16="http://schemas.microsoft.com/office/drawing/2014/main" id="{56E8898A-7A9E-46BA-B405-7B1F080FC5F3}"/>
              </a:ext>
            </a:extLst>
          </p:cNvPr>
          <p:cNvSpPr txBox="1"/>
          <p:nvPr/>
        </p:nvSpPr>
        <p:spPr>
          <a:xfrm>
            <a:off x="5481587" y="6513081"/>
            <a:ext cx="3662413" cy="307777"/>
          </a:xfrm>
          <a:prstGeom prst="rect">
            <a:avLst/>
          </a:prstGeom>
          <a:noFill/>
        </p:spPr>
        <p:txBody>
          <a:bodyPr wrap="none" rtlCol="0">
            <a:spAutoFit/>
          </a:bodyPr>
          <a:lstStyle/>
          <a:p>
            <a:r>
              <a:rPr kumimoji="1" lang="ja-JP" altLang="en-US" sz="1400" dirty="0">
                <a:solidFill>
                  <a:schemeClr val="tx1">
                    <a:lumMod val="75000"/>
                  </a:schemeClr>
                </a:solidFill>
              </a:rPr>
              <a:t>「</a:t>
            </a:r>
            <a:r>
              <a:rPr kumimoji="1" lang="en-US" altLang="ja-JP" sz="1400" dirty="0">
                <a:solidFill>
                  <a:schemeClr val="tx1">
                    <a:lumMod val="75000"/>
                  </a:schemeClr>
                </a:solidFill>
              </a:rPr>
              <a:t>AI vs. </a:t>
            </a:r>
            <a:r>
              <a:rPr kumimoji="1" lang="ja-JP" altLang="en-US" sz="1400" dirty="0">
                <a:solidFill>
                  <a:schemeClr val="tx1">
                    <a:lumMod val="75000"/>
                  </a:schemeClr>
                </a:solidFill>
              </a:rPr>
              <a:t>教科書が読めない子どもたち」より</a:t>
            </a:r>
          </a:p>
        </p:txBody>
      </p:sp>
    </p:spTree>
    <p:extLst>
      <p:ext uri="{BB962C8B-B14F-4D97-AF65-F5344CB8AC3E}">
        <p14:creationId xmlns:p14="http://schemas.microsoft.com/office/powerpoint/2010/main" val="556427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6F54582-5FE5-408A-87D1-28EBD5FF063C}"/>
              </a:ext>
            </a:extLst>
          </p:cNvPr>
          <p:cNvSpPr txBox="1"/>
          <p:nvPr/>
        </p:nvSpPr>
        <p:spPr>
          <a:xfrm>
            <a:off x="266700" y="381000"/>
            <a:ext cx="2819400" cy="523220"/>
          </a:xfrm>
          <a:prstGeom prst="rect">
            <a:avLst/>
          </a:prstGeom>
          <a:noFill/>
        </p:spPr>
        <p:txBody>
          <a:bodyPr wrap="square" rtlCol="0">
            <a:spAutoFit/>
          </a:bodyPr>
          <a:lstStyle/>
          <a:p>
            <a:r>
              <a:rPr kumimoji="1" lang="en-US" altLang="ja-JP" sz="2800" u="sng" dirty="0"/>
              <a:t>4. AI</a:t>
            </a:r>
            <a:r>
              <a:rPr kumimoji="1" lang="ja-JP" altLang="en-US" sz="2800" u="sng" dirty="0"/>
              <a:t>マップ</a:t>
            </a:r>
          </a:p>
        </p:txBody>
      </p:sp>
      <p:pic>
        <p:nvPicPr>
          <p:cNvPr id="6" name="図 5">
            <a:extLst>
              <a:ext uri="{FF2B5EF4-FFF2-40B4-BE49-F238E27FC236}">
                <a16:creationId xmlns:a16="http://schemas.microsoft.com/office/drawing/2014/main" id="{EE97C504-64FA-409E-93F3-1D472EE2A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075" y="1366367"/>
            <a:ext cx="8465849" cy="5398818"/>
          </a:xfrm>
          <a:prstGeom prst="rect">
            <a:avLst/>
          </a:prstGeom>
        </p:spPr>
      </p:pic>
      <p:sp>
        <p:nvSpPr>
          <p:cNvPr id="11" name="テキスト ボックス 10">
            <a:extLst>
              <a:ext uri="{FF2B5EF4-FFF2-40B4-BE49-F238E27FC236}">
                <a16:creationId xmlns:a16="http://schemas.microsoft.com/office/drawing/2014/main" id="{975C2F9D-BD91-467A-BBEF-2795798737F7}"/>
              </a:ext>
            </a:extLst>
          </p:cNvPr>
          <p:cNvSpPr txBox="1"/>
          <p:nvPr/>
        </p:nvSpPr>
        <p:spPr>
          <a:xfrm>
            <a:off x="628650" y="997035"/>
            <a:ext cx="2031325" cy="369332"/>
          </a:xfrm>
          <a:prstGeom prst="rect">
            <a:avLst/>
          </a:prstGeom>
          <a:noFill/>
        </p:spPr>
        <p:txBody>
          <a:bodyPr wrap="none" rtlCol="0">
            <a:spAutoFit/>
          </a:bodyPr>
          <a:lstStyle/>
          <a:p>
            <a:r>
              <a:rPr kumimoji="1" lang="ja-JP" altLang="en-US" dirty="0"/>
              <a:t>知能活動のフロー</a:t>
            </a:r>
          </a:p>
        </p:txBody>
      </p:sp>
    </p:spTree>
    <p:extLst>
      <p:ext uri="{BB962C8B-B14F-4D97-AF65-F5344CB8AC3E}">
        <p14:creationId xmlns:p14="http://schemas.microsoft.com/office/powerpoint/2010/main" val="2018196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6F54582-5FE5-408A-87D1-28EBD5FF063C}"/>
              </a:ext>
            </a:extLst>
          </p:cNvPr>
          <p:cNvSpPr txBox="1"/>
          <p:nvPr/>
        </p:nvSpPr>
        <p:spPr>
          <a:xfrm>
            <a:off x="266700" y="381000"/>
            <a:ext cx="2819400" cy="523220"/>
          </a:xfrm>
          <a:prstGeom prst="rect">
            <a:avLst/>
          </a:prstGeom>
          <a:noFill/>
        </p:spPr>
        <p:txBody>
          <a:bodyPr wrap="square" rtlCol="0">
            <a:spAutoFit/>
          </a:bodyPr>
          <a:lstStyle/>
          <a:p>
            <a:r>
              <a:rPr kumimoji="1" lang="en-US" altLang="ja-JP" sz="2800" u="sng" dirty="0"/>
              <a:t>4. AI</a:t>
            </a:r>
            <a:r>
              <a:rPr kumimoji="1" lang="ja-JP" altLang="en-US" sz="2800" u="sng" dirty="0"/>
              <a:t>マップ</a:t>
            </a:r>
          </a:p>
        </p:txBody>
      </p:sp>
      <p:pic>
        <p:nvPicPr>
          <p:cNvPr id="4" name="図 3" descr="スクリーンショット, 抽象 が含まれている画像&#10;&#10;自動的に生成された説明">
            <a:extLst>
              <a:ext uri="{FF2B5EF4-FFF2-40B4-BE49-F238E27FC236}">
                <a16:creationId xmlns:a16="http://schemas.microsoft.com/office/drawing/2014/main" id="{B9E0B642-5C84-4EC9-BFEA-EE2B41F2B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387" y="1366367"/>
            <a:ext cx="7644963" cy="5159698"/>
          </a:xfrm>
          <a:prstGeom prst="rect">
            <a:avLst/>
          </a:prstGeom>
        </p:spPr>
      </p:pic>
      <p:sp>
        <p:nvSpPr>
          <p:cNvPr id="7" name="テキスト ボックス 6">
            <a:extLst>
              <a:ext uri="{FF2B5EF4-FFF2-40B4-BE49-F238E27FC236}">
                <a16:creationId xmlns:a16="http://schemas.microsoft.com/office/drawing/2014/main" id="{B4E69176-6D05-467B-BC59-CEA295B6FFD7}"/>
              </a:ext>
            </a:extLst>
          </p:cNvPr>
          <p:cNvSpPr txBox="1"/>
          <p:nvPr/>
        </p:nvSpPr>
        <p:spPr>
          <a:xfrm>
            <a:off x="628650" y="997035"/>
            <a:ext cx="2031325" cy="369332"/>
          </a:xfrm>
          <a:prstGeom prst="rect">
            <a:avLst/>
          </a:prstGeom>
          <a:noFill/>
        </p:spPr>
        <p:txBody>
          <a:bodyPr wrap="none" rtlCol="0">
            <a:spAutoFit/>
          </a:bodyPr>
          <a:lstStyle/>
          <a:p>
            <a:r>
              <a:rPr kumimoji="1" lang="ja-JP" altLang="en-US" dirty="0"/>
              <a:t>技術と応用の相関</a:t>
            </a:r>
          </a:p>
        </p:txBody>
      </p:sp>
    </p:spTree>
    <p:extLst>
      <p:ext uri="{BB962C8B-B14F-4D97-AF65-F5344CB8AC3E}">
        <p14:creationId xmlns:p14="http://schemas.microsoft.com/office/powerpoint/2010/main" val="292610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6F54582-5FE5-408A-87D1-28EBD5FF063C}"/>
              </a:ext>
            </a:extLst>
          </p:cNvPr>
          <p:cNvSpPr txBox="1"/>
          <p:nvPr/>
        </p:nvSpPr>
        <p:spPr>
          <a:xfrm>
            <a:off x="266700" y="381000"/>
            <a:ext cx="2819400" cy="523220"/>
          </a:xfrm>
          <a:prstGeom prst="rect">
            <a:avLst/>
          </a:prstGeom>
          <a:noFill/>
        </p:spPr>
        <p:txBody>
          <a:bodyPr wrap="square" rtlCol="0">
            <a:spAutoFit/>
          </a:bodyPr>
          <a:lstStyle/>
          <a:p>
            <a:r>
              <a:rPr kumimoji="1" lang="en-US" altLang="ja-JP" sz="2800" u="sng" dirty="0"/>
              <a:t>4. AI</a:t>
            </a:r>
            <a:r>
              <a:rPr kumimoji="1" lang="ja-JP" altLang="en-US" sz="2800" u="sng" dirty="0"/>
              <a:t>マップ</a:t>
            </a:r>
          </a:p>
        </p:txBody>
      </p:sp>
      <p:sp>
        <p:nvSpPr>
          <p:cNvPr id="7" name="テキスト ボックス 6">
            <a:extLst>
              <a:ext uri="{FF2B5EF4-FFF2-40B4-BE49-F238E27FC236}">
                <a16:creationId xmlns:a16="http://schemas.microsoft.com/office/drawing/2014/main" id="{B4E69176-6D05-467B-BC59-CEA295B6FFD7}"/>
              </a:ext>
            </a:extLst>
          </p:cNvPr>
          <p:cNvSpPr txBox="1"/>
          <p:nvPr/>
        </p:nvSpPr>
        <p:spPr>
          <a:xfrm>
            <a:off x="628650" y="997035"/>
            <a:ext cx="1760418" cy="369332"/>
          </a:xfrm>
          <a:prstGeom prst="rect">
            <a:avLst/>
          </a:prstGeom>
          <a:noFill/>
        </p:spPr>
        <p:txBody>
          <a:bodyPr wrap="none" rtlCol="0">
            <a:spAutoFit/>
          </a:bodyPr>
          <a:lstStyle/>
          <a:p>
            <a:r>
              <a:rPr kumimoji="1" lang="en-US" altLang="ja-JP" dirty="0"/>
              <a:t>AI</a:t>
            </a:r>
            <a:r>
              <a:rPr kumimoji="1" lang="ja-JP" altLang="en-US" dirty="0"/>
              <a:t>関連研究分野</a:t>
            </a:r>
          </a:p>
        </p:txBody>
      </p:sp>
      <p:pic>
        <p:nvPicPr>
          <p:cNvPr id="8" name="図 7" descr="文字と写真のスクリーンショット&#10;&#10;自動的に生成された説明">
            <a:extLst>
              <a:ext uri="{FF2B5EF4-FFF2-40B4-BE49-F238E27FC236}">
                <a16:creationId xmlns:a16="http://schemas.microsoft.com/office/drawing/2014/main" id="{A9093005-2230-4A3E-ACCF-70EA820C6F05}"/>
              </a:ext>
            </a:extLst>
          </p:cNvPr>
          <p:cNvPicPr>
            <a:picLocks noChangeAspect="1"/>
          </p:cNvPicPr>
          <p:nvPr/>
        </p:nvPicPr>
        <p:blipFill rotWithShape="1">
          <a:blip r:embed="rId2">
            <a:extLst>
              <a:ext uri="{28A0092B-C50C-407E-A947-70E740481C1C}">
                <a14:useLocalDpi xmlns:a14="http://schemas.microsoft.com/office/drawing/2010/main" val="0"/>
              </a:ext>
            </a:extLst>
          </a:blip>
          <a:srcRect l="2916" t="4287" r="1806" b="7046"/>
          <a:stretch/>
        </p:blipFill>
        <p:spPr>
          <a:xfrm>
            <a:off x="628650" y="1366367"/>
            <a:ext cx="8094126" cy="5309558"/>
          </a:xfrm>
          <a:prstGeom prst="rect">
            <a:avLst/>
          </a:prstGeom>
        </p:spPr>
      </p:pic>
    </p:spTree>
    <p:extLst>
      <p:ext uri="{BB962C8B-B14F-4D97-AF65-F5344CB8AC3E}">
        <p14:creationId xmlns:p14="http://schemas.microsoft.com/office/powerpoint/2010/main" val="9032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テキスト, 地図 が含まれている画像&#10;&#10;自動的に生成された説明">
            <a:extLst>
              <a:ext uri="{FF2B5EF4-FFF2-40B4-BE49-F238E27FC236}">
                <a16:creationId xmlns:a16="http://schemas.microsoft.com/office/drawing/2014/main" id="{6128B7E8-8BB5-4F45-BBDA-11FD26EA8D75}"/>
              </a:ext>
            </a:extLst>
          </p:cNvPr>
          <p:cNvPicPr>
            <a:picLocks noChangeAspect="1"/>
          </p:cNvPicPr>
          <p:nvPr/>
        </p:nvPicPr>
        <p:blipFill rotWithShape="1">
          <a:blip r:embed="rId2">
            <a:extLst>
              <a:ext uri="{28A0092B-C50C-407E-A947-70E740481C1C}">
                <a14:useLocalDpi xmlns:a14="http://schemas.microsoft.com/office/drawing/2010/main" val="0"/>
              </a:ext>
            </a:extLst>
          </a:blip>
          <a:srcRect l="7391" t="12667" r="6575" b="14334"/>
          <a:stretch/>
        </p:blipFill>
        <p:spPr>
          <a:xfrm>
            <a:off x="793750" y="1713932"/>
            <a:ext cx="7556500" cy="3921501"/>
          </a:xfrm>
          <a:prstGeom prst="rect">
            <a:avLst/>
          </a:prstGeom>
        </p:spPr>
      </p:pic>
      <p:sp>
        <p:nvSpPr>
          <p:cNvPr id="8" name="テキスト ボックス 7">
            <a:extLst>
              <a:ext uri="{FF2B5EF4-FFF2-40B4-BE49-F238E27FC236}">
                <a16:creationId xmlns:a16="http://schemas.microsoft.com/office/drawing/2014/main" id="{2460900B-2F13-401C-BE91-756C1CB7AEF6}"/>
              </a:ext>
            </a:extLst>
          </p:cNvPr>
          <p:cNvSpPr txBox="1"/>
          <p:nvPr/>
        </p:nvSpPr>
        <p:spPr>
          <a:xfrm>
            <a:off x="615951" y="805879"/>
            <a:ext cx="7912099" cy="707886"/>
          </a:xfrm>
          <a:prstGeom prst="rect">
            <a:avLst/>
          </a:prstGeom>
          <a:noFill/>
        </p:spPr>
        <p:txBody>
          <a:bodyPr wrap="square" rtlCol="0">
            <a:spAutoFit/>
          </a:bodyPr>
          <a:lstStyle/>
          <a:p>
            <a:r>
              <a:rPr kumimoji="1" lang="en-US" altLang="ja-JP" sz="2000" dirty="0"/>
              <a:t>AI</a:t>
            </a:r>
            <a:r>
              <a:rPr kumimoji="1" lang="ja-JP" altLang="en-US" sz="2000" dirty="0"/>
              <a:t>研究はこれまでに、</a:t>
            </a:r>
            <a:r>
              <a:rPr kumimoji="1" lang="en-US" altLang="ja-JP" sz="2000" dirty="0"/>
              <a:t>2</a:t>
            </a:r>
            <a:r>
              <a:rPr kumimoji="1" lang="ja-JP" altLang="en-US" sz="2000" dirty="0"/>
              <a:t>回のブームと</a:t>
            </a:r>
            <a:r>
              <a:rPr kumimoji="1" lang="en-US" altLang="ja-JP" sz="2000" dirty="0"/>
              <a:t>2</a:t>
            </a:r>
            <a:r>
              <a:rPr kumimoji="1" lang="ja-JP" altLang="en-US" sz="2000" dirty="0"/>
              <a:t>回の冬の時代を経験している。現在は</a:t>
            </a:r>
            <a:r>
              <a:rPr kumimoji="1" lang="en-US" altLang="ja-JP" sz="2000" dirty="0"/>
              <a:t>3</a:t>
            </a:r>
            <a:r>
              <a:rPr kumimoji="1" lang="ja-JP" altLang="en-US" sz="2000" dirty="0"/>
              <a:t>回目のブームに当たる。</a:t>
            </a:r>
          </a:p>
        </p:txBody>
      </p:sp>
      <p:sp>
        <p:nvSpPr>
          <p:cNvPr id="28" name="テキスト ボックス 27">
            <a:extLst>
              <a:ext uri="{FF2B5EF4-FFF2-40B4-BE49-F238E27FC236}">
                <a16:creationId xmlns:a16="http://schemas.microsoft.com/office/drawing/2014/main" id="{782366C6-0DB2-4B26-B534-E64B1876C769}"/>
              </a:ext>
            </a:extLst>
          </p:cNvPr>
          <p:cNvSpPr txBox="1"/>
          <p:nvPr/>
        </p:nvSpPr>
        <p:spPr>
          <a:xfrm>
            <a:off x="2082800" y="5704795"/>
            <a:ext cx="4978400" cy="261610"/>
          </a:xfrm>
          <a:prstGeom prst="rect">
            <a:avLst/>
          </a:prstGeom>
          <a:noFill/>
        </p:spPr>
        <p:txBody>
          <a:bodyPr wrap="square" rtlCol="0">
            <a:spAutoFit/>
          </a:bodyPr>
          <a:lstStyle/>
          <a:p>
            <a:r>
              <a:rPr kumimoji="1" lang="ja-JP" altLang="en-US" sz="1100" dirty="0">
                <a:solidFill>
                  <a:schemeClr val="tx1">
                    <a:lumMod val="75000"/>
                  </a:schemeClr>
                </a:solidFill>
              </a:rPr>
              <a:t>「人工知能は人間を超えるか　ディープラーニングの先にあるもの」より</a:t>
            </a:r>
          </a:p>
        </p:txBody>
      </p:sp>
      <p:sp>
        <p:nvSpPr>
          <p:cNvPr id="6" name="テキスト ボックス 5">
            <a:extLst>
              <a:ext uri="{FF2B5EF4-FFF2-40B4-BE49-F238E27FC236}">
                <a16:creationId xmlns:a16="http://schemas.microsoft.com/office/drawing/2014/main" id="{5B0E9B7C-F146-41CD-9207-2C084124A6A0}"/>
              </a:ext>
            </a:extLst>
          </p:cNvPr>
          <p:cNvSpPr txBox="1"/>
          <p:nvPr/>
        </p:nvSpPr>
        <p:spPr>
          <a:xfrm>
            <a:off x="139700" y="-37356"/>
            <a:ext cx="5144199" cy="523220"/>
          </a:xfrm>
          <a:prstGeom prst="rect">
            <a:avLst/>
          </a:prstGeom>
          <a:noFill/>
        </p:spPr>
        <p:txBody>
          <a:bodyPr wrap="square" rtlCol="0">
            <a:spAutoFit/>
          </a:bodyPr>
          <a:lstStyle/>
          <a:p>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3.</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 </a:t>
            </a:r>
            <a:r>
              <a:rPr kumimoji="1" lang="en-US" altLang="ja-JP" sz="2800" u="sng" dirty="0">
                <a:solidFill>
                  <a:schemeClr val="tx1">
                    <a:lumMod val="95000"/>
                  </a:schemeClr>
                </a:solidFill>
                <a:latin typeface="ＭＳ Ｐゴシック" panose="020B0600070205080204" pitchFamily="50" charset="-128"/>
                <a:ea typeface="ＭＳ Ｐゴシック" panose="020B0600070205080204" pitchFamily="50" charset="-128"/>
              </a:rPr>
              <a:t>AI</a:t>
            </a:r>
            <a:r>
              <a:rPr kumimoji="1" lang="ja-JP" altLang="en-US" sz="2800" u="sng" dirty="0">
                <a:solidFill>
                  <a:schemeClr val="tx1">
                    <a:lumMod val="95000"/>
                  </a:schemeClr>
                </a:solidFill>
                <a:latin typeface="ＭＳ Ｐゴシック" panose="020B0600070205080204" pitchFamily="50" charset="-128"/>
                <a:ea typeface="ＭＳ Ｐゴシック" panose="020B0600070205080204" pitchFamily="50" charset="-128"/>
              </a:rPr>
              <a:t>研究の盛衰</a:t>
            </a:r>
          </a:p>
        </p:txBody>
      </p:sp>
    </p:spTree>
    <p:extLst>
      <p:ext uri="{BB962C8B-B14F-4D97-AF65-F5344CB8AC3E}">
        <p14:creationId xmlns:p14="http://schemas.microsoft.com/office/powerpoint/2010/main" val="667537454"/>
      </p:ext>
    </p:extLst>
  </p:cSld>
  <p:clrMapOvr>
    <a:masterClrMapping/>
  </p:clrMapOvr>
</p:sld>
</file>

<file path=ppt/theme/theme1.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6776</TotalTime>
  <Words>2640</Words>
  <Application>Microsoft Office PowerPoint</Application>
  <PresentationFormat>画面に合わせる (4:3)</PresentationFormat>
  <Paragraphs>376</Paragraphs>
  <Slides>30</Slides>
  <Notes>9</Notes>
  <HiddenSlides>2</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30</vt:i4>
      </vt:variant>
    </vt:vector>
  </HeadingPairs>
  <TitlesOfParts>
    <vt:vector size="38" baseType="lpstr">
      <vt:lpstr>ＭＳ Ｐゴシック</vt:lpstr>
      <vt:lpstr>游ゴシック</vt:lpstr>
      <vt:lpstr>Arial</vt:lpstr>
      <vt:lpstr>Calibri</vt:lpstr>
      <vt:lpstr>Calibri Light</vt:lpstr>
      <vt:lpstr>Cambria Math</vt:lpstr>
      <vt:lpstr>Times New Roman</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三木 康平</dc:creator>
  <cp:lastModifiedBy>f120613</cp:lastModifiedBy>
  <cp:revision>206</cp:revision>
  <dcterms:created xsi:type="dcterms:W3CDTF">2020-07-16T12:26:29Z</dcterms:created>
  <dcterms:modified xsi:type="dcterms:W3CDTF">2021-04-20T08:35:24Z</dcterms:modified>
</cp:coreProperties>
</file>